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134bb4639940e4" /><Relationship Type="http://schemas.openxmlformats.org/officeDocument/2006/relationships/extended-properties" Target="/docProps/app.xml" Id="Rce197df269544740" /><Relationship Type="http://schemas.openxmlformats.org/officeDocument/2006/relationships/officeDocument" Target="/ppt/presentation.xml" Id="R17b1930798074b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7971954ee04976"/>
  </p:sldMasterIdLst>
  <p:notesMasterIdLst>
    <p:notesMasterId xmlns:r="http://schemas.openxmlformats.org/officeDocument/2006/relationships" r:id="R600eddcb4a874a23"/>
  </p:notesMasterIdLst>
  <p:sldIdLst>
    <p:sldId xmlns:r="http://schemas.openxmlformats.org/officeDocument/2006/relationships" id="256" r:id="R9ff57b7d50804438"/>
    <p:sldId xmlns:r="http://schemas.openxmlformats.org/officeDocument/2006/relationships" id="257" r:id="Recd0e7b6c32945b2"/>
    <p:sldId xmlns:r="http://schemas.openxmlformats.org/officeDocument/2006/relationships" id="258" r:id="R9cf556fd2c8947d0"/>
    <p:sldId xmlns:r="http://schemas.openxmlformats.org/officeDocument/2006/relationships" id="259" r:id="R5d153d2f9e4e433b"/>
    <p:sldId xmlns:r="http://schemas.openxmlformats.org/officeDocument/2006/relationships" id="260" r:id="R0aba8e6e36764f30"/>
    <p:sldId xmlns:r="http://schemas.openxmlformats.org/officeDocument/2006/relationships" id="261" r:id="R14c3a489dafe4323"/>
    <p:sldId xmlns:r="http://schemas.openxmlformats.org/officeDocument/2006/relationships" id="262" r:id="Radc73637f66c4899"/>
    <p:sldId xmlns:r="http://schemas.openxmlformats.org/officeDocument/2006/relationships" id="263" r:id="R7e19e5a58b6c4a3e"/>
    <p:sldId xmlns:r="http://schemas.openxmlformats.org/officeDocument/2006/relationships" id="264" r:id="R50a0db5418a549ad"/>
    <p:sldId xmlns:r="http://schemas.openxmlformats.org/officeDocument/2006/relationships" id="265" r:id="R0a350c9b9d4d4443"/>
    <p:sldId xmlns:r="http://schemas.openxmlformats.org/officeDocument/2006/relationships" id="266" r:id="R10588a13c8474527"/>
    <p:sldId xmlns:r="http://schemas.openxmlformats.org/officeDocument/2006/relationships" id="267" r:id="R32507c01e3214403"/>
    <p:sldId xmlns:r="http://schemas.openxmlformats.org/officeDocument/2006/relationships" id="268" r:id="Rd69388e6e1734d62"/>
    <p:sldId xmlns:r="http://schemas.openxmlformats.org/officeDocument/2006/relationships" id="269" r:id="Rf1c73779dd714132"/>
    <p:sldId xmlns:r="http://schemas.openxmlformats.org/officeDocument/2006/relationships" id="270" r:id="Rcc3f5c3942194fe0"/>
    <p:sldId xmlns:r="http://schemas.openxmlformats.org/officeDocument/2006/relationships" id="271" r:id="Rc1afd99f857243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69bd23146f4eac" /><Relationship Type="http://schemas.openxmlformats.org/officeDocument/2006/relationships/slideMaster" Target="/ppt/slideMasters/slideMaster1.xml" Id="R8b7971954ee04976" /><Relationship Type="http://schemas.openxmlformats.org/officeDocument/2006/relationships/notesMaster" Target="/ppt/notesMasters/notesMaster1.xml" Id="R600eddcb4a874a23" /><Relationship Type="http://schemas.openxmlformats.org/officeDocument/2006/relationships/presProps" Target="/ppt/presProps.xml" Id="Rf505485075374e67" /><Relationship Type="http://schemas.openxmlformats.org/officeDocument/2006/relationships/tableStyles" Target="/ppt/tableStyles.xml" Id="Rffabe7e0acf8429d" /><Relationship Type="http://schemas.openxmlformats.org/officeDocument/2006/relationships/slide" Target="/ppt/slides/slide1.xml" Id="R9ff57b7d50804438" /><Relationship Type="http://schemas.openxmlformats.org/officeDocument/2006/relationships/slide" Target="/ppt/slides/slide2.xml" Id="Recd0e7b6c32945b2" /><Relationship Type="http://schemas.openxmlformats.org/officeDocument/2006/relationships/slide" Target="/ppt/slides/slide3.xml" Id="R9cf556fd2c8947d0" /><Relationship Type="http://schemas.openxmlformats.org/officeDocument/2006/relationships/slide" Target="/ppt/slides/slide4.xml" Id="R5d153d2f9e4e433b" /><Relationship Type="http://schemas.openxmlformats.org/officeDocument/2006/relationships/slide" Target="/ppt/slides/slide5.xml" Id="R0aba8e6e36764f30" /><Relationship Type="http://schemas.openxmlformats.org/officeDocument/2006/relationships/slide" Target="/ppt/slides/slide6.xml" Id="R14c3a489dafe4323" /><Relationship Type="http://schemas.openxmlformats.org/officeDocument/2006/relationships/slide" Target="/ppt/slides/slide7.xml" Id="Radc73637f66c4899" /><Relationship Type="http://schemas.openxmlformats.org/officeDocument/2006/relationships/slide" Target="/ppt/slides/slide8.xml" Id="R7e19e5a58b6c4a3e" /><Relationship Type="http://schemas.openxmlformats.org/officeDocument/2006/relationships/slide" Target="/ppt/slides/slide9.xml" Id="R50a0db5418a549ad" /><Relationship Type="http://schemas.openxmlformats.org/officeDocument/2006/relationships/slide" Target="/ppt/slides/slide10.xml" Id="R0a350c9b9d4d4443" /><Relationship Type="http://schemas.openxmlformats.org/officeDocument/2006/relationships/slide" Target="/ppt/slides/slide11.xml" Id="R10588a13c8474527" /><Relationship Type="http://schemas.openxmlformats.org/officeDocument/2006/relationships/slide" Target="/ppt/slides/slide12.xml" Id="R32507c01e3214403" /><Relationship Type="http://schemas.openxmlformats.org/officeDocument/2006/relationships/slide" Target="/ppt/slides/slide13.xml" Id="Rd69388e6e1734d62" /><Relationship Type="http://schemas.openxmlformats.org/officeDocument/2006/relationships/slide" Target="/ppt/slides/slide14.xml" Id="Rf1c73779dd714132" /><Relationship Type="http://schemas.openxmlformats.org/officeDocument/2006/relationships/slide" Target="/ppt/slides/slide15.xml" Id="Rcc3f5c3942194fe0" /><Relationship Type="http://schemas.openxmlformats.org/officeDocument/2006/relationships/slide" Target="/ppt/slides/slide16.xml" Id="Rc1afd99f857243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fdd86114ce41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d0a06e85434d49" /><Relationship Type="http://schemas.openxmlformats.org/officeDocument/2006/relationships/notesMaster" Target="/ppt/notesMasters/notesMaster1.xml" Id="Rdd475b89a21543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8395036f7c4d32" /><Relationship Type="http://schemas.openxmlformats.org/officeDocument/2006/relationships/notesMaster" Target="/ppt/notesMasters/notesMaster1.xml" Id="Rd860b05d9a3140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6772d759ec451e" /><Relationship Type="http://schemas.openxmlformats.org/officeDocument/2006/relationships/notesMaster" Target="/ppt/notesMasters/notesMaster1.xml" Id="R17877b1f53ef42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3fdc45fbf9b4be2" /><Relationship Type="http://schemas.openxmlformats.org/officeDocument/2006/relationships/notesMaster" Target="/ppt/notesMasters/notesMaster1.xml" Id="R83b621fb12fe416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005904b4ab4213" /><Relationship Type="http://schemas.openxmlformats.org/officeDocument/2006/relationships/notesMaster" Target="/ppt/notesMasters/notesMaster1.xml" Id="Rfb1a4c7302d645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955beba1ac4161" /><Relationship Type="http://schemas.openxmlformats.org/officeDocument/2006/relationships/notesMaster" Target="/ppt/notesMasters/notesMaster1.xml" Id="Ree950f4a94bb45d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9e3e9f7f2f496a" /><Relationship Type="http://schemas.openxmlformats.org/officeDocument/2006/relationships/notesMaster" Target="/ppt/notesMasters/notesMaster1.xml" Id="R380a7d2679eb475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d2a8a2df99416f" /><Relationship Type="http://schemas.openxmlformats.org/officeDocument/2006/relationships/notesMaster" Target="/ppt/notesMasters/notesMaster1.xml" Id="Rc2e7a81cf15c4f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693ba30f5343f0" /><Relationship Type="http://schemas.openxmlformats.org/officeDocument/2006/relationships/notesMaster" Target="/ppt/notesMasters/notesMaster1.xml" Id="R88613596c4814e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721d39bd794526" /><Relationship Type="http://schemas.openxmlformats.org/officeDocument/2006/relationships/notesMaster" Target="/ppt/notesMasters/notesMaster1.xml" Id="Rd1f2d4a42deb4bb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5e685ee60ff48e1" /><Relationship Type="http://schemas.openxmlformats.org/officeDocument/2006/relationships/notesMaster" Target="/ppt/notesMasters/notesMaster1.xml" Id="R58c84c35a8514c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303d80fe3df4987" /><Relationship Type="http://schemas.openxmlformats.org/officeDocument/2006/relationships/notesMaster" Target="/ppt/notesMasters/notesMaster1.xml" Id="R5585c82ba4c64c1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5bf2a5b23b1454c" /><Relationship Type="http://schemas.openxmlformats.org/officeDocument/2006/relationships/notesMaster" Target="/ppt/notesMasters/notesMaster1.xml" Id="Rb36a728afef748e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ff679a8b9f24125" /><Relationship Type="http://schemas.openxmlformats.org/officeDocument/2006/relationships/notesMaster" Target="/ppt/notesMasters/notesMaster1.xml" Id="R3426e763820d469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7ab049f301d4e62" /><Relationship Type="http://schemas.openxmlformats.org/officeDocument/2006/relationships/notesMaster" Target="/ppt/notesMasters/notesMaster1.xml" Id="R4668b1b7ec18427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8a221505cc14eef" /><Relationship Type="http://schemas.openxmlformats.org/officeDocument/2006/relationships/notesMaster" Target="/ppt/notesMasters/notesMaster1.xml" Id="R26cd43b081c54e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0, 11 und 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2, 4 und 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2.2 und Anhang 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https://docs.kaspa.org/toccata</a:t>
            </a:r>
          </a:p>
          <a:p xmlns:a="http://schemas.openxmlformats.org/drawingml/2006/main">
            <a:r>
              <a:t>- https://docs.kaspa.org/toccata/agent-brief</a:t>
            </a:r>
          </a:p>
          <a:p xmlns:a="http://schemas.openxmlformats.org/drawingml/2006/main">
            <a:r>
              <a:t>- https://github.com/kaspanet/silverscript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3.</a:t>
            </a:r>
          </a:p>
          <a:p xmlns:a="http://schemas.openxmlformats.org/drawingml/2006/main">
            <a:r>
              <a:t>- https://docs.kaspa.org/toccata/agent-brief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5.</a:t>
            </a:r>
          </a:p>
          <a:p xmlns:a="http://schemas.openxmlformats.org/drawingml/2006/main">
            <a:r>
              <a:t>- https://www.ecb.europa.eu/euro/digital_euro/pilot/html/ecb.faq-digital-euro-pilot.de.html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7.</a:t>
            </a:r>
          </a:p>
          <a:p xmlns:a="http://schemas.openxmlformats.org/drawingml/2006/main">
            <a:r>
              <a:t>- Methodische Referenz: zeitlich auslaufende Notfallrechte aus dem 1kUSD-Projekt.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6.</a:t>
            </a:r>
          </a:p>
          <a:p xmlns:a="http://schemas.openxmlformats.org/drawingml/2006/main">
            <a:r>
              <a:t>- https://www.elibrary.imf.org/view/journals/007/1999/009/article-A004-en.xml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https://unctad.org/system/files/official-document/rmt2025overview_en.pdf</a:t>
            </a:r>
          </a:p>
          <a:p xmlns:a="http://schemas.openxmlformats.org/drawingml/2006/main">
            <a:r>
              <a:t>- https://www.bankofgreece.gr/en/news-and-media/press-office/news-list/news?announcement=27a32287-1c58-44e7-b900-2c92c53ffe9c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https://eur-lex.europa.eu/eli/treaty/tfeu_2012/art_128/oj/deu</a:t>
            </a:r>
          </a:p>
          <a:p xmlns:a="http://schemas.openxmlformats.org/drawingml/2006/main">
            <a:r>
              <a:t>- https://eur-lex.europa.eu/eli/reg/1998/974/oj</a:t>
            </a:r>
          </a:p>
          <a:p xmlns:a="http://schemas.openxmlformats.org/drawingml/2006/main">
            <a:r>
              <a:t>- https://eur-lex.europa.eu/eli/reg/2023/1114/oj</a:t>
            </a:r>
          </a:p>
          <a:p xmlns:a="http://schemas.openxmlformats.org/drawingml/2006/main">
            <a:r>
              <a:t>- https://www.bankofgreece.gr/en/main-tasks/supervision/regulation-eu-2023_1114-on-markets-in-crypto-assets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1.3, 6, 10 und 17.</a:t>
            </a:r>
          </a:p>
          <a:p xmlns:a="http://schemas.openxmlformats.org/drawingml/2006/main">
            <a:r>
              <a:t>- https://www.bis.org/publications/aer-2025/next-generation-monetary-financial-system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11.3.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11.1 und 11.4.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Vollständiges ΔΡΑΧ Whitepaper, Kapitel 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c969daeb5642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ad96540f454b8c" /><Relationship Type="http://schemas.openxmlformats.org/officeDocument/2006/relationships/slideLayout" Target="/ppt/slideLayouts/slideLayout1.xml" Id="R5723b03f2a7e4b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723b03f2a7e4b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46bb90842c43ec" /><Relationship Type="http://schemas.openxmlformats.org/officeDocument/2006/relationships/image" Target="/ppt/media/image.jpeg" Id="R5d91693585fc4a05" /><Relationship Type="http://schemas.openxmlformats.org/officeDocument/2006/relationships/notesSlide" Target="/ppt/notesSlides/notesSlide1.xml" Id="Rbf4853d97c7044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62abdd0194e12" /><Relationship Type="http://schemas.openxmlformats.org/officeDocument/2006/relationships/image" Target="/ppt/media/image2.jpeg" Id="R638e759e7396478f" /><Relationship Type="http://schemas.openxmlformats.org/officeDocument/2006/relationships/notesSlide" Target="/ppt/notesSlides/notesSlide2.xml" Id="R9345e763c0424c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eb00c352e4a98" /><Relationship Type="http://schemas.openxmlformats.org/officeDocument/2006/relationships/image" Target="/ppt/media/image3.jpeg" Id="Rdf0aa4d4497c46bb" /><Relationship Type="http://schemas.openxmlformats.org/officeDocument/2006/relationships/notesSlide" Target="/ppt/notesSlides/notesSlide3.xml" Id="R026fd7f8c3e447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9f172a4a5f4658" /><Relationship Type="http://schemas.openxmlformats.org/officeDocument/2006/relationships/image" Target="/ppt/media/image4.jpeg" Id="R3a2b9319e09d4353" /><Relationship Type="http://schemas.openxmlformats.org/officeDocument/2006/relationships/notesSlide" Target="/ppt/notesSlides/notesSlide4.xml" Id="R395e1b72767746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b06fc1a31b44e6" /><Relationship Type="http://schemas.openxmlformats.org/officeDocument/2006/relationships/image" Target="/ppt/media/image5.jpeg" Id="R0b249c7cc90541c4" /><Relationship Type="http://schemas.openxmlformats.org/officeDocument/2006/relationships/notesSlide" Target="/ppt/notesSlides/notesSlide5.xml" Id="R947e81647ea34b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abe04320e45b6" /><Relationship Type="http://schemas.openxmlformats.org/officeDocument/2006/relationships/image" Target="/ppt/media/image6.jpeg" Id="R8bdd8958ca504f75" /><Relationship Type="http://schemas.openxmlformats.org/officeDocument/2006/relationships/notesSlide" Target="/ppt/notesSlides/notesSlide6.xml" Id="Rce82969e431f4d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cb8b9e8fa40a1" /><Relationship Type="http://schemas.openxmlformats.org/officeDocument/2006/relationships/image" Target="/ppt/media/image7.jpeg" Id="R16004a7f0047434e" /><Relationship Type="http://schemas.openxmlformats.org/officeDocument/2006/relationships/notesSlide" Target="/ppt/notesSlides/notesSlide7.xml" Id="R984432325db242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e0396c0c14155" /><Relationship Type="http://schemas.openxmlformats.org/officeDocument/2006/relationships/image" Target="/ppt/media/image8.jpeg" Id="Rdac775fa33a343b9" /><Relationship Type="http://schemas.openxmlformats.org/officeDocument/2006/relationships/notesSlide" Target="/ppt/notesSlides/notesSlide8.xml" Id="Rf4caa18ef6b5466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b692ac8da4bb7" /><Relationship Type="http://schemas.openxmlformats.org/officeDocument/2006/relationships/image" Target="/ppt/media/image9.jpeg" Id="R3f7e4771da6b41b2" /><Relationship Type="http://schemas.openxmlformats.org/officeDocument/2006/relationships/notesSlide" Target="/ppt/notesSlides/notesSlide9.xml" Id="R690e67bf974c44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05951e00d94c68" /><Relationship Type="http://schemas.openxmlformats.org/officeDocument/2006/relationships/image" Target="/ppt/media/image10.jpeg" Id="R5fcdaea808474d5d" /><Relationship Type="http://schemas.openxmlformats.org/officeDocument/2006/relationships/notesSlide" Target="/ppt/notesSlides/notesSlide10.xml" Id="R321c5119b7744b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f908fa39ab4951" /><Relationship Type="http://schemas.openxmlformats.org/officeDocument/2006/relationships/image" Target="/ppt/media/image11.jpeg" Id="R3851b8faabf74f60" /><Relationship Type="http://schemas.openxmlformats.org/officeDocument/2006/relationships/notesSlide" Target="/ppt/notesSlides/notesSlide11.xml" Id="R83264b762f4f43e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1e25b53034e84" /><Relationship Type="http://schemas.openxmlformats.org/officeDocument/2006/relationships/image" Target="/ppt/media/image12.jpeg" Id="Rf57f25858d3e4190" /><Relationship Type="http://schemas.openxmlformats.org/officeDocument/2006/relationships/notesSlide" Target="/ppt/notesSlides/notesSlide12.xml" Id="Rbfa2604a6e3c41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cf9743936e49eb" /><Relationship Type="http://schemas.openxmlformats.org/officeDocument/2006/relationships/image" Target="/ppt/media/image13.jpeg" Id="Rb7092dcd0710498c" /><Relationship Type="http://schemas.openxmlformats.org/officeDocument/2006/relationships/notesSlide" Target="/ppt/notesSlides/notesSlide13.xml" Id="Rd40519e1371b472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be6067ca8408e" /><Relationship Type="http://schemas.openxmlformats.org/officeDocument/2006/relationships/image" Target="/ppt/media/image14.jpeg" Id="R477f18ce04194679" /><Relationship Type="http://schemas.openxmlformats.org/officeDocument/2006/relationships/notesSlide" Target="/ppt/notesSlides/notesSlide14.xml" Id="R2ca8d2b8775f47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a244d0213640be" /><Relationship Type="http://schemas.openxmlformats.org/officeDocument/2006/relationships/image" Target="/ppt/media/image15.jpeg" Id="R5596905c6afe46ee" /><Relationship Type="http://schemas.openxmlformats.org/officeDocument/2006/relationships/notesSlide" Target="/ppt/notesSlides/notesSlide15.xml" Id="R04d8693391b64fd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e535a2d928448a" /><Relationship Type="http://schemas.openxmlformats.org/officeDocument/2006/relationships/image" Target="/ppt/media/image16.jpeg" Id="R68416ec879434f62" /><Relationship Type="http://schemas.openxmlformats.org/officeDocument/2006/relationships/notesSlide" Target="/ppt/notesSlides/notesSlide16.xml" Id="R7fb2e25637ff40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4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7F305C-BF9B-470A-8D3D-9985CD563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A97410-785A-49FA-AE6B-A6E0C1CA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0"/>
            <a:ext cx="3619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3B545D-E829-4561-A62C-E2CAD87D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0C873"/>
                </a:solidFill>
                <a:latin typeface="Aptos"/>
                <a:ea typeface="Aptos"/>
                <a:cs typeface="Aptos"/>
              </a:rPr>
              <a:t>ÖFFENTLICHE FORSCHUNGSFASSUNG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0A15C7-9978-4E88-AC20-AEBB03B31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7048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35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PROGRAMM DRX — UNABHÄNGIGE DRACHME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72A9C-81A5-4651-B41F-3DB61F309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657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0C873"/>
                </a:solidFill>
                <a:latin typeface="Aptos"/>
                <a:ea typeface="Aptos"/>
                <a:cs typeface="Aptos"/>
              </a:rPr>
              <a:t>Griechische Initiative für Währungstechnologie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B95B57-4B5A-4097-A56E-C8B72ED3C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6477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D7E0E8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D7E0E8"/>
                </a:solidFill>
                <a:latin typeface="Aptos"/>
                <a:ea typeface="Aptos"/>
                <a:cs typeface="Aptos"/>
              </a:rPr>
              <a:t>Machbarkeitsstudie für eine harte digitale und physische Rechnungseinheit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F3C84-4DEF-4736-AF23-C7C2462E1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647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dig Δραχμή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54DD1-2AA4-42EE-AD57-0890E2AE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647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AEBDCA"/>
                </a:solidFill>
                <a:latin typeface="Aptos"/>
                <a:ea typeface="Aptos"/>
                <a:cs typeface="Aptos"/>
              </a:rPr>
              <a:t>Vendetta Labs · Gio (Kaspartizan)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C2E116-D68E-4BA2-B082-50BF696F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AEBDCA"/>
                </a:solidFill>
                <a:latin typeface="Aptos"/>
                <a:ea typeface="Aptos"/>
                <a:cs typeface="Aptos"/>
              </a:rPr>
              <a:t>Öffentliche Forschungsfassung · 1. September 2026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1693585fc4a0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53500" y="1657350"/>
            <a:ext cx="2476500" cy="24765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CA0F0C-3C67-4258-9C2A-EB2F59DC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6482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0C873"/>
                </a:solidFill>
                <a:latin typeface="Aptos"/>
                <a:ea typeface="Aptos"/>
                <a:cs typeface="Aptos"/>
              </a:rPr>
              <a:t>INDEPENDENT PUBLIC FEASIBILITY STUDY</a:t>
            </a:r>
          </a:p>
        </p:txBody>
      </p:sp>
    </p:spTree>
    <p:extLst>
      <p:ext uri="{BB962C8B-B14F-4D97-AF65-F5344CB8AC3E}">
        <p14:creationId xmlns:p14="http://schemas.microsoft.com/office/powerpoint/2010/main" val="3082769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73BA67-4332-4751-A80C-8B8D18A5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C2D51F-ABA8-4A85-8A27-DC97F6A9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MANDAT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3224F-FC44-48E0-90F9-E68CACA3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Beantragt wird Forschung - keine Währungseinführung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35A53D-6FEC-4ABC-AFF7-F2D2A1105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8e759e739647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21E498-1969-46DF-8935-90425B1F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6D870-BD3D-469E-93D0-5DB3DE55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671FF-FAD5-4DEA-AB01-35B098D23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Phase 0 · 12-18 Monate · maximal 1,6 Mio. Euro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71E775-6A7A-49D8-BB27-6CAA5F06C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5314B9-533F-49F5-B345-7BEE5175F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EC5114-6E5E-4E68-B38D-E2CB2475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19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233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Rechtsgutachten und makroökonomische Simulation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B62E74-C327-4D0C-A026-356E9FAE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266950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7E71F0-ACCB-41AA-A1C1-EACEFE62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266950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40993E-9105-4AF0-96F6-372573EE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19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wertloser Kaspa-Toccata-Testnet-Prototyp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A95BA0-B3E9-4DFD-ACE3-F5A654028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BD95CF-6144-4B1A-BC33-50580BA9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57E6DD-755E-467C-B784-330C46A2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62425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CashLot- und Offline-Labortests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8DEEAB-29C1-4F8E-8D08-5FC872E5C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0025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E6E01F-6500-42E7-BAE8-171DC3A53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0025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387F7C-3C4F-40D6-8AF3-B491DE1E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62425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automatischer Sunset ohne neuen Beschluss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50AB84-432F-4DDC-8767-0F90C46B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Nicht beantragt: Mainnet-Wert, Banknoten mit Nennwert, Steuerannahme, Legal Tender oder Grexit-Entscheidung.</a:t>
            </a:r>
          </a:p>
        </p:txBody>
      </p:sp>
    </p:spTree>
    <p:extLst>
      <p:ext uri="{BB962C8B-B14F-4D97-AF65-F5344CB8AC3E}">
        <p14:creationId xmlns:p14="http://schemas.microsoft.com/office/powerpoint/2010/main" val="19754024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A47881-F631-4189-A109-EC0B8CC4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D286A-DCFA-4D2D-87A8-5E6A9DD3A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GELDVERFASSUNG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79ADDD-0E39-4ACF-832B-C8E0AC64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Eine Einheit - vier Trägerformen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2069A-71D7-4978-9C9D-45C8D3C6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aa4d4497c46b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AB6EF-0AB5-4C68-BD88-CE6673C3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A5B50-50B1-49DB-9178-038ACFA1D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820A10-C5E4-49BE-AA58-A8843C41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ΔΡΑΧ ist keine CBDC und kein Stablecoin.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D5A764-2D18-4F4C-A695-063AA11D9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1F5C45-75A2-476C-8C33-F80EE898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AF0B30-EF05-4387-8BCF-FCFC0CCC0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digitaler Bearer Value in Self-Custody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AC3F09-B22D-4CC3-823E-AE087B3F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238404-257C-4616-8D7F-79BE5F4D6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9CF25F-140E-4C58-829D-0645F83EE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vorfinanzierter Offline-Wert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1470ED-DE7E-4494-8243-B4364564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0CDCF4-1ADD-4434-A465-FD1EB8833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70BECE-982F-4E50-BC68-7A8A30DC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Banknoten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C55478-E233-4EA2-9945-C5A937BE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8542B8-480C-4896-827A-DC48A99F1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6BA1D2-1B70-4125-94F7-67A94C3D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Münzen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55F5A7-E811-4A35-B499-2A35FEB8A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Alle Formen teilen dieselbe Geldmenge. Physisches Geld entsteht nur gegen gleich hohen digitalen Lock.</a:t>
            </a:r>
          </a:p>
        </p:txBody>
      </p:sp>
    </p:spTree>
    <p:extLst>
      <p:ext uri="{BB962C8B-B14F-4D97-AF65-F5344CB8AC3E}">
        <p14:creationId xmlns:p14="http://schemas.microsoft.com/office/powerpoint/2010/main" val="2442362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D74024-008A-4BCB-9413-36809B6A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2C4D7-4DF6-4E30-81A2-CAC4DF05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GELDVERFASSUNG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4BA829-C17B-4E3F-87E6-98B97398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Die Verfassung passt in eine Gleichung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996E6-19CA-44C1-A01F-BF39DCC5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2b9319e09d43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12DA91-8232-474C-9928-43EC5818F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84C264-CA47-400E-B2BD-9AB5F1F7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AD44A6-55FD-48E9-8E74-EEE23D73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300" b="1">
                <a:solidFill>
                  <a:srgbClr val="D9A84E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D9A84E"/>
                </a:solidFill>
                <a:latin typeface="Georgia"/>
                <a:ea typeface="Georgia"/>
                <a:cs typeface="Georgia"/>
              </a:rPr>
              <a:t>S = D + P + O + E ≤ Mmax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425E9A-84C5-486E-8C48-353FBBC8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97262-C43A-45CE-B210-F0C792C1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81A879-EED8-4B10-830F-4FB9035E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digital frei umlaufend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C998B8-03B2-43D4-814D-A581F190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194257-A881-4A6B-8F79-F139D7DF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525F04-E8EB-4F4E-AD87-DADEF3E4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für Papier und Metall gesperrt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912B21-B718-40E1-BDF1-50CA2B84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9BB96-8034-4EA8-AC74-8DA8B25E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EB2CAE-39AA-4D30-BCB9-00C92217B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für Offline-Zahlung gesperrt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FA1D5A-D82E-43A4-9651-2270608B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492300-C908-4D5B-9DCC-58D0D259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465C66-56B6-42C8-8847-9C2B9BDAC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E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eng definierte Sonderzustände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EA1CDC-B35B-4EC2-87CE-0A0DE862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Formwechsel verändern S nicht. Kein Notfall-Mint.</a:t>
            </a:r>
          </a:p>
        </p:txBody>
      </p:sp>
    </p:spTree>
    <p:extLst>
      <p:ext uri="{BB962C8B-B14F-4D97-AF65-F5344CB8AC3E}">
        <p14:creationId xmlns:p14="http://schemas.microsoft.com/office/powerpoint/2010/main" val="13984884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777F69-ECFD-4652-BCE2-8F677FFA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24991-FC1D-4798-9595-38F7F54A2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PROTOKOLL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78B5BA-1E93-430A-9112-772C48F5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Kaspa Toccata passt zum Bearer-Modell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1A0D6E-C501-45FB-9D67-2895E718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249c7cc90541c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DB204B-1F0A-4AA2-811C-0CF9C9CD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15E23-9F0A-41E3-B065-4982FB31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FA9E2-27C6-4C95-B96C-A9458CB56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2857500" cy="3333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A0DD16-4A5B-4200-B2C0-DFEAFBC1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24100"/>
            <a:ext cx="2400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450" b="1">
                <a:solidFill>
                  <a:srgbClr val="F0C873"/>
                </a:solidFill>
                <a:latin typeface="Georgia"/>
                <a:ea typeface="Georgia"/>
                <a:cs typeface="Georgia"/>
              </a:defRPr>
            </a:pPr>
            <a:r>
              <a:rPr sz="3450" b="1">
                <a:solidFill>
                  <a:srgbClr val="F0C873"/>
                </a:solidFill>
                <a:latin typeface="Georgia"/>
                <a:ea typeface="Georgia"/>
                <a:cs typeface="Georgia"/>
              </a:rPr>
              <a:t>UTXO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E321E-C6E2-4612-888C-34D29866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43250"/>
            <a:ext cx="24003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LOCAL RULES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GLOBAL SETTLEMENT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725F24-8A31-43F3-9A06-DF3E25BB2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2400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AEBDCA"/>
                </a:solidFill>
                <a:latin typeface="Aptos"/>
                <a:ea typeface="Aptos"/>
                <a:cs typeface="Aptos"/>
              </a:rPr>
              <a:t>KASPA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AEBDCA"/>
                </a:solidFill>
                <a:latin typeface="Aptos"/>
                <a:ea typeface="Aptos"/>
                <a:cs typeface="Aptos"/>
              </a:rPr>
              <a:t>TOCCATA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D85FD3-F4F7-4285-AA7F-3141BA803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526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91B59D-BD04-441A-87C0-E92CE30D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526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22E593-35C1-43E2-B129-7259D6F43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1050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6319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UTXO-native Covenants statt zentraler Kontoregistry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DFA0A-D8A1-44C0-9D2F-625B4251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9526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38BD91-898F-4CBC-A6F6-F2E78964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9526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2C5070-788E-4479-B571-3E85D56D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1050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7881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jeder Spend validiert zulässige Nachfolger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09FF4A-BFCB-4F11-90B1-A85A3187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052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63AB78-F446-430A-A4F7-18501EB0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052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D030D0-C1F5-42F7-A280-D115B7C0F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8576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823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lokale Split-/Merge-/Transfer-Invarianten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85A068-EE55-4084-8193-E3508152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7052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C0D85E-628D-4272-9DC0-DE35DA9D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7052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B5E738-6C1B-4277-BCB3-1FB65D073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8576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paralleler Zahlungsverkehr ohne globalen Balance-Speicher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2B1012-923A-4438-990C-8E8FBCA5F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Aber: KAS-Gebühren, Compiler, Wallets und Indexer bleiben externe Abhängigkeiten. Ein Migrationstest ist Pflicht.</a:t>
            </a:r>
          </a:p>
        </p:txBody>
      </p:sp>
    </p:spTree>
    <p:extLst>
      <p:ext uri="{BB962C8B-B14F-4D97-AF65-F5344CB8AC3E}">
        <p14:creationId xmlns:p14="http://schemas.microsoft.com/office/powerpoint/2010/main" val="13270735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F30051-DC14-47A2-8E02-B9CC29747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3F2C10-F266-4CD9-BAFE-3B9A7727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PROTOKOLL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5FC807-E97A-40EC-8A73-A7BEA985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Der technische Kern bleibt klein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CD7546-1360-4484-8B6C-F2B3CAF01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dd8958ca504f7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DC8731-0977-42C3-B81C-D6FF2AD4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CC6FD-B908-4968-A428-54CF9CA3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59D4B-3D06-45F1-9DFE-06C9BBA98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6479D5-1354-43B6-B189-E10723F6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9D6AB0-0045-4B12-9B47-E175468E1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Constitution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8CF2BF-58D1-4CCB-BBAA-F984BF66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M0, Mmax, Emissionsplan, Sunset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65DF93-AD04-4ED6-B397-0B5F47F1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8F5A88-CE5A-47A2-91AA-9EAFDCC2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C4CEAE-5D80-45BF-BA19-DBEF4673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Bearer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E5D444-BCFD-430A-A76D-74116498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split, merge, transfer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73033F-661C-4C51-A217-3A73B2A1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06546D-E186-4B01-81E2-7C7ED151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5CA3B7-B940-4205-BAEA-335FE745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CashLot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668B85-C196-4FEC-AB7A-0AAEE995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physische Ausgabe und Vernichtung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EAA1F7-E3EB-44A6-A876-37568792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9CABB1-8591-4DB5-A8AF-106230B2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1CDC0D-ECD0-4ECC-BA8B-ED6A7EA6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OfflineLock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77A154-EFA2-41C6-83FD-55C55F00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vorfinanzierter Offline-Wert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3B22FD-069D-45E2-91E6-A65A447D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58AED1-9755-4CA1-8162-A9373C98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6543EB-0764-4CBF-A5C2-BB0524A5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Recovery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BD52E0-1C22-4B0C-AC9B-99A47AE5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eng begrenzte Streitfälle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808A56-1BF1-4BD6-AAC7-1BE7CA7B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Kein Oracle, EUR-Peg, Blacklist- oder globaler Pause-Schalter.</a:t>
            </a:r>
          </a:p>
        </p:txBody>
      </p:sp>
    </p:spTree>
    <p:extLst>
      <p:ext uri="{BB962C8B-B14F-4D97-AF65-F5344CB8AC3E}">
        <p14:creationId xmlns:p14="http://schemas.microsoft.com/office/powerpoint/2010/main" val="3331356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A2F7E1-8E5A-43AE-ABF5-C84FFBC0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224593-0A08-4921-B818-D691BA78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BARGELD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924EC6-5945-440B-A59C-A02ECA94E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Banknote und Token sind dieselbe Verbindlichkeit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00A2CE-9226-40DB-AF5E-2F1F9705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004a7f0047434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41B1BC-1BA9-4BB7-8347-AE235E85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4372F-CDAC-4977-863C-2B81FE29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74128F-36E0-44F7-81E8-A680C128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D28FDB-6665-4110-9ABE-B7E345F77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8A136F-19E0-4C15-9624-A3FBEF34B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01  Bank oder Cash Utility sperrt x ΔΡΑΧ im CashLot.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5CF783-BFDE-4E2D-94D4-A54C1EDA1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033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1375F-922D-4296-9100-D9F021908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321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169C0-8B62-494B-9906-603EB8F9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321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97F700-50C2-42E9-9BAE-4A903433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276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42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02  Druckerei/Münzstätte produziert nur gegen gültigen Warrant.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D6F7E4-108B-427A-8E5B-89E43FAC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394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F1CE88-6AAC-419C-8760-F9485813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82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3B80D6-77E0-4545-B14B-CDDD568F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82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2AE3C9-2935-4858-8876-54CB900C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046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03  Prüfer attestiert Charge; Ausgabe wechselt auf „Issued“.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F2CDC9-67CB-4925-86F2-2F7D8210F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755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CBD2E6-56F8-4D1A-86B1-ACADBA1B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043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D3329D-6E48-47EE-84BA-1AF60C25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043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718AF4-64BD-4E3E-AC0C-91A5DD6C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998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04  Rückgabe wird geprüft, entwertet und vernichtet.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9E658E-54CF-4541-913D-C7B6F47D7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116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C9C3F8-1787-4EEB-B75A-26162C94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F3FD5C-B3EF-49C3-A597-412F09E2C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E6A318-5E9E-46C9-BF84-18E44CDA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359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431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05  Erst danach werden exakt x ΔΡΑΧ digital freigegeben.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EEED63-484D-443B-9D47-A2440024D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Bei Unsicherheit bleibt der digitale Wert gesperrt: Liquidität kann blockieren, die Geldmenge nicht wachsen.</a:t>
            </a:r>
          </a:p>
        </p:txBody>
      </p:sp>
    </p:spTree>
    <p:extLst>
      <p:ext uri="{BB962C8B-B14F-4D97-AF65-F5344CB8AC3E}">
        <p14:creationId xmlns:p14="http://schemas.microsoft.com/office/powerpoint/2010/main" val="16141784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8B4D10-C9CD-478A-968F-86D47D6F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2B495-E0C3-4B72-9255-5E619DC6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OFFLINE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52656C-4215-4112-9570-64148D09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 ist begrenzt - nicht magisch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53B9D9-6229-4AD4-AB5C-3FCEE68E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775fa33a343b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E421AE-CA71-4755-85F6-96EC07CA6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A42413-DC7A-406C-B054-D8A56B1D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5BE139-461B-47E8-8C2E-3E7FE4CD6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6BBB90-DF0C-4990-95BE-C79D136F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71958C-F2DE-4A9B-A977-95C968567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7716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maximal 150 ΔΡΑΧ je Gerät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9F0E7B-9D24-4487-8657-EFE51FB1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551EE5-B827-42E6-A8C7-9494DB90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75AEAD-8842-4B91-86E3-EC1C6017F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732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maximal 50 ΔΡΑΧ je Zahlung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3AF0D9-5ABA-43C1-9B5B-0E8111C26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BC26E8-3D88-4EC3-9E82-768E4298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901F52-6F50-4578-B8E8-F6DF4BE7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8078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maximal drei Offline-Hops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740B01-F8FF-4B9E-B209-7EAE22F9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27BB15-7D38-44B6-9A0B-F009E844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5ED3EC-B009-48C5-9D67-A91779A7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Synchronisation spätestens nach 72 Stunden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B87DAC-C6AC-442C-A786-86A43BCB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387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Händler sieht Offline-Eingang bis Abrechnung als risikobehaftet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937BAC-9D07-41F4-B14C-3B953624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728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Trustlose, unbegrenzte Offline-Finalität wird ausdrücklich nicht versprochen.</a:t>
            </a:r>
          </a:p>
        </p:txBody>
      </p:sp>
    </p:spTree>
    <p:extLst>
      <p:ext uri="{BB962C8B-B14F-4D97-AF65-F5344CB8AC3E}">
        <p14:creationId xmlns:p14="http://schemas.microsoft.com/office/powerpoint/2010/main" val="552358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4646395-36DA-4566-A351-ACAA810D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3F7E3-E8D7-4323-80C3-48517C17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GOVERNANCE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4E0DEE-71EF-4CC1-BA9B-ED32B78C3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Der Staat startet - und verliert die Schlüssel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C89A7D-3EBF-4242-BAA6-4D264D30E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7e4771da6b41b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A3933C-627A-4E03-B590-78F14A45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3728C-395C-47CA-9D8F-F92E940AD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25C5DC-7842-4112-9CB3-2C13489E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CA6953-F44F-4F1A-83B9-BCE22ABC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2AA7F3-FEB9-4777-A9BD-0E3567B36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B8BEB3-F74B-42F4-8FBD-4370A68E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6FF8E-43D3-4F9F-85B7-F2811637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Tag 0-90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03ADA9-B5B1-43FE-A2CA-F4F4701A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Testnet/Bugfixes · 4/7 · 48 Stunden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4545DC-8F6F-4968-A9BA-1B0AC92E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41C5A9-517D-4955-AD09-62F765B76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00280A-8C06-482C-8993-7587931C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BD8297-C0F7-4DCD-B37E-A2A12C8B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CD5B1C-6FF1-4F4A-A484-C8143E47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Tag 91-365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3FBB4D-E3F7-4219-BDDA-34C708C86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nur Security · 5/9 · 14 Tage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303946-8C63-40AE-9BB0-54727016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992E02-0613-431A-8408-731B6FD2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F7924D-1B71-4222-AB52-10607932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15F532-6EB3-47D3-BC0B-795F368A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66BDA0-69BD-487A-8CCE-C486B3F1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Monat 13-24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D09968-81DF-430D-97D6-B5746DF7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Übergabe · 6/11 · 30 Tage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652EDB-5E01-4447-9BFB-4B57DBA7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FB45F9-73BD-4B39-8944-8643EB16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C250F38-5EAE-45E5-846B-49FDB826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965FDDB-DFC3-43F3-A7A9-6E05013E6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36DD490-2088-43DA-A93B-9E6F8836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Sunset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CB25609-C7B8-42BD-B571-5DED057C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Key Burn und öffentlicher Covenant-Nachweis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9085144-7737-47D9-BF08-96163FEB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97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Mmax, Unfreezeability und Cash-Deckung sind danach nicht regierbar.</a:t>
            </a:r>
          </a:p>
        </p:txBody>
      </p:sp>
    </p:spTree>
    <p:extLst>
      <p:ext uri="{BB962C8B-B14F-4D97-AF65-F5344CB8AC3E}">
        <p14:creationId xmlns:p14="http://schemas.microsoft.com/office/powerpoint/2010/main" val="16072674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A88FA3-52AE-4D93-9775-8E8EDE6A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92EBC6-7897-42CD-B76A-BB651CC0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BANKEN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9B8DCE-5F99-4BC7-B250-18E9BBD3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Banken verwahren Zahlungen - Kredit trägt Laufzeitrisiko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71D148-FA83-4A05-845C-9D812260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cdaea808474d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46EC5E-11A5-48EC-B965-7173A834F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E54C0-8FF1-44DA-832B-9A3ED4F0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0A756D-2705-4108-8CF7-9707D130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77F188-61D0-41D9-B598-9167B850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157394-5620-49C4-8094-92C981E6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Zahlungskonten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26CB7B-92A1-44F6-824D-A30791D9E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100 % Reserve in ΔΡΑΧ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insolvenzfestes Sondervermögen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öffentliche Reserve-Attestation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B06881-5D30-44E5-9F25-F1ABC1D8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6AD432-E8B5-4866-B9BD-D17856FA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F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6A6B1-9186-492D-A63F-4286BC103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Kredit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226696-769E-4DFF-A468-311DB7EA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aus Termineinlagen, Anleihen, Eigenkapital und Fonds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kein Geldschöpfungsrecht der Bank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Verluste trägt Risikokapital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89B838-A2A0-4E2F-AD6D-9360F3F2B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Krisenliquidität muss vorfinanziert sein.</a:t>
            </a:r>
          </a:p>
        </p:txBody>
      </p:sp>
    </p:spTree>
    <p:extLst>
      <p:ext uri="{BB962C8B-B14F-4D97-AF65-F5344CB8AC3E}">
        <p14:creationId xmlns:p14="http://schemas.microsoft.com/office/powerpoint/2010/main" val="21008712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B9FECB-69E6-432D-9812-F7F51469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AB683-FA17-43FF-B9F4-178529C9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WELTWIRTSCHAFT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3DDCC-B967-4CF1-9891-3603897E9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Weltwirtschaftliche Relevanz muss verdient werden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FAE903-5F0F-4913-84D1-60BC39230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1b8faabf74f6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3FE060-DD10-436E-93C5-36BB38B8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1C6509-D169-43C4-8AC8-285B2886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441AC-C157-46F1-AEFD-D847A01EB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009DA9-637A-4FFA-B57B-3B64DC7D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9F2E6C-41D2-472F-975E-6240033B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Schifffahrt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F16758-4BF5-4EC7-A06A-FA9DD38A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Griechenland hielt Anfang 2025 16,4 % der globalen Flottenkapazität.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5ECCAE-7339-4BF2-859E-E7F42C2FA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8859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64BAAC-BF0A-41F1-8620-6A4BEFF36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1FD71E-565E-410D-BC3A-8530C09E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38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Tourismus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621ECB-CDF0-4912-823F-85B22450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669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Reiseeinnahmen 2025: 23,6268 Mrd. Euro.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500D1D-0876-4D87-AB13-596A1712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D1CFDF-A64E-48F5-9386-1D5D6F9A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2CF5C0-5509-4EA3-95F9-496ACA06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Inseln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011ADA-84DA-4F05-9663-3137F0C9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Naxos, Kalymnos und Syros bieten unterschiedliche Pilotprofile.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273B29-32E9-4F0F-A25B-ACD6C6A9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95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2F4B27-EBE5-4780-8815-94176061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35136-9C57-40EE-BDE3-D3CA36A6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719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Diaspora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2DC706-3026-4D20-93CD-B469067C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6005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freie, regulierte On-/Off-Ramps statt offiziellem EUR-Schalter.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FD9FDC-1EF9-4ABF-83FC-6715006DE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9728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BTC, ETH und Gold dürfen in einem getrennten Liquiditätsfonds liegen - niemals mit Mint- oder Peg-Recht.</a:t>
            </a:r>
          </a:p>
        </p:txBody>
      </p:sp>
    </p:spTree>
    <p:extLst>
      <p:ext uri="{BB962C8B-B14F-4D97-AF65-F5344CB8AC3E}">
        <p14:creationId xmlns:p14="http://schemas.microsoft.com/office/powerpoint/2010/main" val="1535583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02005B-30DD-49C1-B87D-9E157368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C87AC0-818A-46A4-A692-91410EFB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RECHT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203C38-1529-48F7-A25B-2CBFACAF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Zwei Rechtspfade dürfen nicht vermischt werden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B8B646-5F6F-4981-A76B-3778CA16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7f25858d3e419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C0FE62-4434-4A1C-814B-D0F7D3237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55AD41-EEAE-476F-A558-E2FD73DA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CCCEE-9293-4557-AAC3-59FD6EEDA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BE39DC-4193-4EA2-B983-9012EC14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5A66ED-1BF6-43F7-89A3-FF98A3EE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Eurozone / Phase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56F968-8B39-4E6E-8FD8-44FC5BAFB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Forschung und wertloses Testnet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keine Annahme- oder Steuerpflicht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MiCA-/AML-/DSGVO-Gutachten und automatischer Sunset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E52157-C8E2-429F-AEFD-3F04DD0E3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93083F-A955-4119-96A0-FF1452AA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F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34B574-7144-4CA4-AF0E-12125BAE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Volle Währungssouveränität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5C3895-FE0B-4D62-9178-E5B26D93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Währungsgesetz, Steuerdenomination und Legal Tender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Banken-, Bargeld- und Schuldenumstellung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FCD0A-1FD8-480E-BCB1-D66DAD7B4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Separate Grundentscheidung; keine Austrittsempfehlung.</a:t>
            </a:r>
          </a:p>
        </p:txBody>
      </p:sp>
    </p:spTree>
    <p:extLst>
      <p:ext uri="{BB962C8B-B14F-4D97-AF65-F5344CB8AC3E}">
        <p14:creationId xmlns:p14="http://schemas.microsoft.com/office/powerpoint/2010/main" val="11115859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B25E895-2CAA-40B7-835B-6BACD111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DFB5F2-83A7-4081-AC44-AA5BF1D1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RISIKEN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4BA4B-916A-491F-AF59-8CAFB947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Die stärksten Einwände bleiben im Modell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2DA227-F0D0-4BCC-AF2E-8FF9D48E1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092dcd0710498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E38A9C-4166-4334-B3B5-455B2FC45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0BD5C-45C6-4A0A-8CF5-698FCBFD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C75EF2-AEC5-48FB-AD6F-BC939B1D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8B7E7B-C10A-4111-B322-C922E980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F872B8-F898-4F18-99B6-6FD9A70F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Deflation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14FA21-AB60-4B5E-8644-E68AA548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fixe Menge kann reale Schuldenlast erhöhen.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F019F0-C7FE-4C23-B322-CAAB078F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691677-89BD-46CD-B11F-C6282E16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EA603C-2918-4BCB-95E6-08BCC7E0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Kreditknappheit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8A2FAD-FEA6-4C60-BAA9-9BAC8B42F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Narrow Banking verteuert Finanzierung.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8C6E09-82D6-4924-979C-3A9C0F6CB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29711A-33CD-4F33-8161-62DBDFE1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973BAF-056B-4B97-8402-03AD36CA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Kaspa-Abhängigkeit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3562C4-D7E1-40DC-BCDC-F9605E23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fremdes Netzwerk ist keine vollständige Autarkie.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3D0F10-CD6A-4A8A-B3CA-A9FFEAC95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3893C4-2010-4CFD-9542-2BE0775E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6AA047-7D0A-40BC-853F-45338685C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Bargeldbetrug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AC720D-6434-454C-A6FE-3628E1D73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physischer Arm bleibt institutionell.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31B5CA-05DC-4467-88BD-89C6EBBB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FB9F3E-323E-40E5-A111-C6C64927A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5F25C9-69B6-47C5-98E9-058368397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 Double Spend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7CAEF40-3895-412A-AD30-E3693424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Verlust wird begrenzt, nicht eliminiert.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741B3D-7DE2-427D-8C89-525C5C3A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9093AA-D3F3-4C71-B8EF-38E6FEBF1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EC5B01-D259-4B69-A51E-62923E6A7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Staatlicher Druck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7489745-97EC-41A6-A1BF-4EF1A299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Technik verhindert Mint/Freeze, nicht Verbote oder Marktblockaden.</a:t>
            </a:r>
          </a:p>
        </p:txBody>
      </p:sp>
    </p:spTree>
    <p:extLst>
      <p:ext uri="{BB962C8B-B14F-4D97-AF65-F5344CB8AC3E}">
        <p14:creationId xmlns:p14="http://schemas.microsoft.com/office/powerpoint/2010/main" val="179190560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B8D0F3-23D8-4FAB-80CF-6F3591D9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78B6D6-B3A7-4DFB-AD10-4D13B40C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PHASE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B9657B-8A28-4EC7-A472-3B5C60CE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Phase 0 liefert Beweise statt Marktwert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2B992-5B17-4FC7-AA7E-A4262E6B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f18ce0419467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2AC71C-2F77-42BC-AEF9-60CEF968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201C95-EFDB-4CB5-9C76-7EE5B103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94911D-27FB-4B99-9DF9-56994D1C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1BECDE-9ECD-4626-B1BF-65A31857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335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0-3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123646-18A4-4821-98AF-1E667FA3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9335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Rechtsfragen, Invarianten, Testnet-Umgebung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B3B86B-77C9-46CD-ACBF-2D1A2B67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63B321-72D0-4924-AF53-7176CB4F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812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4-6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5466D8-6331-4D59-A60F-EF3FC52E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5812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Constitution/Bearer PoC und Supply-Indexer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6055AB-F961-43F7-9A51-1667E1EE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62CCAB-0B22-4A0E-B9A6-AAFB752B0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289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7-9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17BF5-30BD-4D44-A81E-ECF95514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2289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CashLot, Offline-Labor, Zwischenentscheidung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5F214A-AF94-41D7-819F-E210EC127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B1507F-5616-4845-A1CA-B59BBB1E0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766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10-12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5D60E0-10C5-423C-B264-6DD179A30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8766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Angriffssimulation und Migrationstest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08926C-CB32-44A7-B571-DA7AD3DD1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19193A-4D68-426E-B37E-94312E1C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13-15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E399F6-62CB-4E04-9262-09FC251D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5243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integrierte wertlose Demo und Red Team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BBDCFA-89D3-45E8-94EE-1639CF1A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244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B6BCCB-BFCE-4C2A-894D-2EFDF876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720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16-18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EE0402-4BF7-477F-B674-1023821A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1720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Abschlussgutachten: Go/No-Go/Research-Only</a:t>
            </a:r>
          </a:p>
        </p:txBody>
      </p:sp>
    </p:spTree>
    <p:extLst>
      <p:ext uri="{BB962C8B-B14F-4D97-AF65-F5344CB8AC3E}">
        <p14:creationId xmlns:p14="http://schemas.microsoft.com/office/powerpoint/2010/main" val="18108361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A7F875-3E12-4401-B197-C4D6ED44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2B2B53-DC08-4CC4-896E-B743DBB40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PHASE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EF5527-655C-4F2D-A97A-0269216C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Budget wird an harte Gates gebunden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9450A-FD34-4C61-9CB3-3E2AC44D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6905c6afe46e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CF375-D816-4721-B13F-B0E6BAAF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779EF0-F4DD-47DA-A0E5-B31B3FC9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D0CBE-BB90-4445-9B14-2BECBE20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0,95-1,65 Mio. Euro Gesamtkorridor · Freigabe gedeckelt auf 1,6 Mio. Euro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85F055-6C80-4675-8D94-0441D91E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72F215-78C2-4198-92CB-2E1029D8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6CEEAD-A22A-4A7F-979E-04518FCBE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955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Recht und Makro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8510F1-6BAD-48F0-A7E4-10AABE81D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2417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260-420 Tsd. Euro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6F2ADA-EA56-46F8-8687-4584DF08E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4315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42448B-8B6D-4490-A390-C1FD8035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4315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EFB53D-D927-4AF0-9C90-31FF5163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955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Covenant, Wallet und Indexer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DCB621-499E-46EE-9726-9EE6105D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92417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340-600 Tsd. Euro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C5E08C-BAA2-40CB-A1D3-B0DCA80B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8628F8-FAD4-4480-B869-79F6639D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200A88-8623-4C57-869F-0E8B5AD44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5290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 und Bargeldprozess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B287B2-1B85-4952-9A68-7C2A9499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8152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170-310 Tsd. Euro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D73B6E-8A18-455B-89AD-8CF4F7592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0050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683B59-53B9-48EC-B30C-C591853B0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0050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E8AC14-EE99-4435-8336-3F49EDA8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5290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Reviews, Bug Bounty und Steuerung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BFCF3B-5F45-4337-A820-B19D0BA6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58152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180-320 Tsd. Euro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6DDAFB-2D2F-48AE-A41D-1D11B4DC8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728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Stop: unklare Rechtsbasis, nicht beweisbare Mmax-Invariante, unreife Toolchain, untragbares Offline-/CashLot-Risiko oder umgehbarer Sunset.</a:t>
            </a:r>
          </a:p>
        </p:txBody>
      </p:sp>
    </p:spTree>
    <p:extLst>
      <p:ext uri="{BB962C8B-B14F-4D97-AF65-F5344CB8AC3E}">
        <p14:creationId xmlns:p14="http://schemas.microsoft.com/office/powerpoint/2010/main" val="165202067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13163C-50E8-4F9B-B965-1767A745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8E0D0-F257-49E1-A351-4A6AFCBC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BESCHLUSS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6B0DAF-F814-446F-B041-526C0AB5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Der beantragte Beschluss ist bewusst klein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DB8355-2D9E-4A26-BDF0-B75A98047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416ec879434f6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6A5089-D75F-4767-A133-8092582EB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56EA7E-6FA1-4FFC-A75F-E527187C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9AC602-88B6-4029-AC5B-E1519A95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BAC118-55A7-45CA-ADE0-B49A4508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8B3186-2FB1-4C4E-8D3B-7CB4ED041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764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2033"/>
                </a:solidFill>
                <a:latin typeface="Aptos"/>
                <a:ea typeface="Aptos"/>
                <a:cs typeface="Aptos"/>
              </a:rPr>
              <a:t>Phase-0-Forschungsprogramm für maximal 18 Monate.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E4FF24-4CC6-4493-B0F7-942992D1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D1497-1BCE-40BA-A486-119D49575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470904-0202-4594-9B81-8D1049E22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241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Mittelobergrenze von 1,6 Mio. Euro.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EB18F9-0016-403F-930B-8B8412B49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4874D8-CB6A-4E27-A724-90AA95D40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779A36-1357-47B8-942A-47C9C75A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718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Nur Testnet, Simulation, Gutachten und offene Referenzsoftware.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19DC53-900A-483B-9238-00DE5FC1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BE42A9-9F6B-4AB4-AB24-23FC13DE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768759-621D-4F5E-81A1-19928234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195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Zwischenentscheidung nach neun Monaten.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622D39-8BD1-4028-8E4C-73861D45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4F0745-478E-442C-A2E0-484F412F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D249C6-3A0A-4434-A67F-C4AFAB42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672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Automatisches Ende ohne gesonderten Fortsetzungsbeschluss.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905750-D094-4B34-B83D-BFE9C3AD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Erfolg bedeutet eine belastbare staatliche Entscheidung - nicht Tokenpreis oder Marktkapitalisierung.</a:t>
            </a:r>
          </a:p>
        </p:txBody>
      </p:sp>
    </p:spTree>
    <p:extLst>
      <p:ext uri="{BB962C8B-B14F-4D97-AF65-F5344CB8AC3E}">
        <p14:creationId xmlns:p14="http://schemas.microsoft.com/office/powerpoint/2010/main" val="1679074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2026-09-01T15:55:48.5940000Z</dcterms:created>
  <dcterms:modified xsi:type="dcterms:W3CDTF">2026-09-01T15:55:48.5940000Z</dcterms:modified>
</coreProperties>
</file>