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1f3d9f4b00407a" /><Relationship Type="http://schemas.openxmlformats.org/officeDocument/2006/relationships/extended-properties" Target="/docProps/app.xml" Id="R11df607957194790" /><Relationship Type="http://schemas.openxmlformats.org/officeDocument/2006/relationships/officeDocument" Target="/ppt/presentation.xml" Id="Rd0bb71a0274947a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6288855a4f418b"/>
  </p:sldMasterIdLst>
  <p:notesMasterIdLst>
    <p:notesMasterId xmlns:r="http://schemas.openxmlformats.org/officeDocument/2006/relationships" r:id="Rd95ecd9a7677438d"/>
  </p:notesMasterIdLst>
  <p:sldIdLst>
    <p:sldId xmlns:r="http://schemas.openxmlformats.org/officeDocument/2006/relationships" id="256" r:id="R4fa7b17475e14f07"/>
    <p:sldId xmlns:r="http://schemas.openxmlformats.org/officeDocument/2006/relationships" id="257" r:id="Rcadf78fb237243dd"/>
    <p:sldId xmlns:r="http://schemas.openxmlformats.org/officeDocument/2006/relationships" id="258" r:id="R878b4d678bdc4a15"/>
    <p:sldId xmlns:r="http://schemas.openxmlformats.org/officeDocument/2006/relationships" id="259" r:id="Rbde1a575af7e43bc"/>
    <p:sldId xmlns:r="http://schemas.openxmlformats.org/officeDocument/2006/relationships" id="260" r:id="Rc23f9dedb47042a9"/>
    <p:sldId xmlns:r="http://schemas.openxmlformats.org/officeDocument/2006/relationships" id="261" r:id="R958eed59a12e4092"/>
    <p:sldId xmlns:r="http://schemas.openxmlformats.org/officeDocument/2006/relationships" id="262" r:id="R8285a3babe864669"/>
    <p:sldId xmlns:r="http://schemas.openxmlformats.org/officeDocument/2006/relationships" id="263" r:id="R2e0230c2de9c4e6b"/>
    <p:sldId xmlns:r="http://schemas.openxmlformats.org/officeDocument/2006/relationships" id="264" r:id="Rda5c3e12dfd0494e"/>
    <p:sldId xmlns:r="http://schemas.openxmlformats.org/officeDocument/2006/relationships" id="265" r:id="R7d3c7f1235214172"/>
    <p:sldId xmlns:r="http://schemas.openxmlformats.org/officeDocument/2006/relationships" id="266" r:id="Rd035aa692a19416d"/>
    <p:sldId xmlns:r="http://schemas.openxmlformats.org/officeDocument/2006/relationships" id="267" r:id="R3f2eb710c0504b77"/>
    <p:sldId xmlns:r="http://schemas.openxmlformats.org/officeDocument/2006/relationships" id="268" r:id="R4516a5d19fa84527"/>
    <p:sldId xmlns:r="http://schemas.openxmlformats.org/officeDocument/2006/relationships" id="269" r:id="Ra64d46bb2f3844c2"/>
    <p:sldId xmlns:r="http://schemas.openxmlformats.org/officeDocument/2006/relationships" id="270" r:id="R324811c78412443e"/>
    <p:sldId xmlns:r="http://schemas.openxmlformats.org/officeDocument/2006/relationships" id="271" r:id="R9971fd86d1774f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d4985e8f414f26" /><Relationship Type="http://schemas.openxmlformats.org/officeDocument/2006/relationships/slideMaster" Target="/ppt/slideMasters/slideMaster1.xml" Id="R196288855a4f418b" /><Relationship Type="http://schemas.openxmlformats.org/officeDocument/2006/relationships/notesMaster" Target="/ppt/notesMasters/notesMaster1.xml" Id="Rd95ecd9a7677438d" /><Relationship Type="http://schemas.openxmlformats.org/officeDocument/2006/relationships/presProps" Target="/ppt/presProps.xml" Id="R4f70ff72175645db" /><Relationship Type="http://schemas.openxmlformats.org/officeDocument/2006/relationships/tableStyles" Target="/ppt/tableStyles.xml" Id="R5ed125f6c44b42c5" /><Relationship Type="http://schemas.openxmlformats.org/officeDocument/2006/relationships/slide" Target="/ppt/slides/slide1.xml" Id="R4fa7b17475e14f07" /><Relationship Type="http://schemas.openxmlformats.org/officeDocument/2006/relationships/slide" Target="/ppt/slides/slide2.xml" Id="Rcadf78fb237243dd" /><Relationship Type="http://schemas.openxmlformats.org/officeDocument/2006/relationships/slide" Target="/ppt/slides/slide3.xml" Id="R878b4d678bdc4a15" /><Relationship Type="http://schemas.openxmlformats.org/officeDocument/2006/relationships/slide" Target="/ppt/slides/slide4.xml" Id="Rbde1a575af7e43bc" /><Relationship Type="http://schemas.openxmlformats.org/officeDocument/2006/relationships/slide" Target="/ppt/slides/slide5.xml" Id="Rc23f9dedb47042a9" /><Relationship Type="http://schemas.openxmlformats.org/officeDocument/2006/relationships/slide" Target="/ppt/slides/slide6.xml" Id="R958eed59a12e4092" /><Relationship Type="http://schemas.openxmlformats.org/officeDocument/2006/relationships/slide" Target="/ppt/slides/slide7.xml" Id="R8285a3babe864669" /><Relationship Type="http://schemas.openxmlformats.org/officeDocument/2006/relationships/slide" Target="/ppt/slides/slide8.xml" Id="R2e0230c2de9c4e6b" /><Relationship Type="http://schemas.openxmlformats.org/officeDocument/2006/relationships/slide" Target="/ppt/slides/slide9.xml" Id="Rda5c3e12dfd0494e" /><Relationship Type="http://schemas.openxmlformats.org/officeDocument/2006/relationships/slide" Target="/ppt/slides/slide10.xml" Id="R7d3c7f1235214172" /><Relationship Type="http://schemas.openxmlformats.org/officeDocument/2006/relationships/slide" Target="/ppt/slides/slide11.xml" Id="Rd035aa692a19416d" /><Relationship Type="http://schemas.openxmlformats.org/officeDocument/2006/relationships/slide" Target="/ppt/slides/slide12.xml" Id="R3f2eb710c0504b77" /><Relationship Type="http://schemas.openxmlformats.org/officeDocument/2006/relationships/slide" Target="/ppt/slides/slide13.xml" Id="R4516a5d19fa84527" /><Relationship Type="http://schemas.openxmlformats.org/officeDocument/2006/relationships/slide" Target="/ppt/slides/slide14.xml" Id="Ra64d46bb2f3844c2" /><Relationship Type="http://schemas.openxmlformats.org/officeDocument/2006/relationships/slide" Target="/ppt/slides/slide15.xml" Id="R324811c78412443e" /><Relationship Type="http://schemas.openxmlformats.org/officeDocument/2006/relationships/slide" Target="/ppt/slides/slide16.xml" Id="R9971fd86d1774f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271d8ffccf43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cb46ceb94644a6" /><Relationship Type="http://schemas.openxmlformats.org/officeDocument/2006/relationships/notesMaster" Target="/ppt/notesMasters/notesMaster1.xml" Id="R3bd675d2550c49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168026b03c4b5c" /><Relationship Type="http://schemas.openxmlformats.org/officeDocument/2006/relationships/notesMaster" Target="/ppt/notesMasters/notesMaster1.xml" Id="R8d81a9bfa27149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65b8237faa4adc" /><Relationship Type="http://schemas.openxmlformats.org/officeDocument/2006/relationships/notesMaster" Target="/ppt/notesMasters/notesMaster1.xml" Id="R3afa9c10be594b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f9aaf2ceb44150" /><Relationship Type="http://schemas.openxmlformats.org/officeDocument/2006/relationships/notesMaster" Target="/ppt/notesMasters/notesMaster1.xml" Id="Rb2a46f2c4b3f41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ed565b0d2d48d9" /><Relationship Type="http://schemas.openxmlformats.org/officeDocument/2006/relationships/notesMaster" Target="/ppt/notesMasters/notesMaster1.xml" Id="R7b5676f2a28845e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f09f3a80fd24b36" /><Relationship Type="http://schemas.openxmlformats.org/officeDocument/2006/relationships/notesMaster" Target="/ppt/notesMasters/notesMaster1.xml" Id="R0105d635d37b44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914c3750214a22" /><Relationship Type="http://schemas.openxmlformats.org/officeDocument/2006/relationships/notesMaster" Target="/ppt/notesMasters/notesMaster1.xml" Id="R69a10c0624ff43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da0ed741ca4a82" /><Relationship Type="http://schemas.openxmlformats.org/officeDocument/2006/relationships/notesMaster" Target="/ppt/notesMasters/notesMaster1.xml" Id="R672923d506aa42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40089146a044f19" /><Relationship Type="http://schemas.openxmlformats.org/officeDocument/2006/relationships/notesMaster" Target="/ppt/notesMasters/notesMaster1.xml" Id="R325c5bebaaf24a8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db0fae162b427b" /><Relationship Type="http://schemas.openxmlformats.org/officeDocument/2006/relationships/notesMaster" Target="/ppt/notesMasters/notesMaster1.xml" Id="R0b810df2512946e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4b5de242df479d" /><Relationship Type="http://schemas.openxmlformats.org/officeDocument/2006/relationships/notesMaster" Target="/ppt/notesMasters/notesMaster1.xml" Id="Raaa884e15b9e475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38a3dd4f9944eec" /><Relationship Type="http://schemas.openxmlformats.org/officeDocument/2006/relationships/notesMaster" Target="/ppt/notesMasters/notesMaster1.xml" Id="Rafa9e5a6b09a475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7d648adde834109" /><Relationship Type="http://schemas.openxmlformats.org/officeDocument/2006/relationships/notesMaster" Target="/ppt/notesMasters/notesMaster1.xml" Id="Rbac4e484ff0949e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83c3df2c8334290" /><Relationship Type="http://schemas.openxmlformats.org/officeDocument/2006/relationships/notesMaster" Target="/ppt/notesMasters/notesMaster1.xml" Id="Rc00dc02cd57b48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9ff32f8f6d3454e" /><Relationship Type="http://schemas.openxmlformats.org/officeDocument/2006/relationships/notesMaster" Target="/ppt/notesMasters/notesMaster1.xml" Id="R43c5e4774f36475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564cb4841c94bc5" /><Relationship Type="http://schemas.openxmlformats.org/officeDocument/2006/relationships/notesMaster" Target="/ppt/notesMasters/notesMaster1.xml" Id="R61af83779a01458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κεφάλαια 0, 11 και 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κεφάλαια 2, 4 και 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κεφάλαιο 2.2 και Παράρτημα 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https://docs.kaspa.org/toccata</a:t>
            </a:r>
          </a:p>
          <a:p xmlns:a="http://schemas.openxmlformats.org/drawingml/2006/main">
            <a:r>
              <a:t>- https://docs.kaspa.org/toccata/agent-brief</a:t>
            </a:r>
          </a:p>
          <a:p xmlns:a="http://schemas.openxmlformats.org/drawingml/2006/main">
            <a:r>
              <a:t>- https://github.com/kaspanet/silverscript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κεφάλαιο 3.</a:t>
            </a:r>
          </a:p>
          <a:p xmlns:a="http://schemas.openxmlformats.org/drawingml/2006/main">
            <a:r>
              <a:t>- https://docs.kaspa.org/toccata/agent-brief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κεφάλαιο 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κεφάλαιο 5.</a:t>
            </a:r>
          </a:p>
          <a:p xmlns:a="http://schemas.openxmlformats.org/drawingml/2006/main">
            <a:r>
              <a:t>- https://www.ecb.europa.eu/euro/digital_euro/pilot/html/ecb.faq-digital-euro-pilot.de.html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κεφάλαιο 7.</a:t>
            </a:r>
          </a:p>
          <a:p xmlns:a="http://schemas.openxmlformats.org/drawingml/2006/main">
            <a:r>
              <a:t>- Μεθοδολογική αναφορά: χρονικά λήγουσες έκτακτες εξουσίες από το έργο 1kUSD.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κεφάλαιο 6.</a:t>
            </a:r>
          </a:p>
          <a:p xmlns:a="http://schemas.openxmlformats.org/drawingml/2006/main">
            <a:r>
              <a:t>- https://www.elibrary.imf.org/view/journals/007/1999/009/article-A004-en.xml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https://unctad.org/system/files/official-document/rmt2025overview_en.pdf</a:t>
            </a:r>
          </a:p>
          <a:p xmlns:a="http://schemas.openxmlformats.org/drawingml/2006/main">
            <a:r>
              <a:t>- https://www.bankofgreece.gr/en/news-and-media/press-office/news-list/news?announcement=27a32287-1c58-44e7-b900-2c92c53ffe9c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https://eur-lex.europa.eu/eli/treaty/tfeu_2012/art_128/oj/deu</a:t>
            </a:r>
          </a:p>
          <a:p xmlns:a="http://schemas.openxmlformats.org/drawingml/2006/main">
            <a:r>
              <a:t>- https://eur-lex.europa.eu/eli/reg/1998/974/oj</a:t>
            </a:r>
          </a:p>
          <a:p xmlns:a="http://schemas.openxmlformats.org/drawingml/2006/main">
            <a:r>
              <a:t>- https://eur-lex.europa.eu/eli/reg/2023/1114/oj</a:t>
            </a:r>
          </a:p>
          <a:p xmlns:a="http://schemas.openxmlformats.org/drawingml/2006/main">
            <a:r>
              <a:t>- https://www.bankofgreece.gr/en/main-tasks/supervision/regulation-eu-2023_1114-on-markets-in-crypto-assets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κεφάλαια 1.3, 6, 10 και 17.</a:t>
            </a:r>
          </a:p>
          <a:p xmlns:a="http://schemas.openxmlformats.org/drawingml/2006/main">
            <a:r>
              <a:t>- https://www.bis.org/publications/aer-2025/next-generation-monetary-financial-system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κεφάλαιο 11.3.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κεφάλαια 11.1 και 11.4.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Πλήρης λευκή βίβλος ΔΡΑΧ, κεφάλαιο 12.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ade69533854f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81d9f81ab34f85" /><Relationship Type="http://schemas.openxmlformats.org/officeDocument/2006/relationships/slideLayout" Target="/ppt/slideLayouts/slideLayout1.xml" Id="R5544673595974e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544673595974e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93207c58fa4719" /><Relationship Type="http://schemas.openxmlformats.org/officeDocument/2006/relationships/image" Target="/ppt/media/image.jpeg" Id="R7b726b28be5d4d3e" /><Relationship Type="http://schemas.openxmlformats.org/officeDocument/2006/relationships/notesSlide" Target="/ppt/notesSlides/notesSlide1.xml" Id="R15097f34bd244f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a10e705454424" /><Relationship Type="http://schemas.openxmlformats.org/officeDocument/2006/relationships/image" Target="/ppt/media/image2.jpeg" Id="R6515e48059534c93" /><Relationship Type="http://schemas.openxmlformats.org/officeDocument/2006/relationships/notesSlide" Target="/ppt/notesSlides/notesSlide2.xml" Id="R6098e69aedcd42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559678801471f" /><Relationship Type="http://schemas.openxmlformats.org/officeDocument/2006/relationships/image" Target="/ppt/media/image3.jpeg" Id="Rbabc3beea2814789" /><Relationship Type="http://schemas.openxmlformats.org/officeDocument/2006/relationships/notesSlide" Target="/ppt/notesSlides/notesSlide3.xml" Id="Rec3098c852ae46e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1852ec7b0c4078" /><Relationship Type="http://schemas.openxmlformats.org/officeDocument/2006/relationships/image" Target="/ppt/media/image4.jpeg" Id="R426639df789b40a0" /><Relationship Type="http://schemas.openxmlformats.org/officeDocument/2006/relationships/notesSlide" Target="/ppt/notesSlides/notesSlide4.xml" Id="R6b68d1653c2248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6bad42450e4740" /><Relationship Type="http://schemas.openxmlformats.org/officeDocument/2006/relationships/image" Target="/ppt/media/image5.jpeg" Id="R7e144dccfeb34034" /><Relationship Type="http://schemas.openxmlformats.org/officeDocument/2006/relationships/notesSlide" Target="/ppt/notesSlides/notesSlide5.xml" Id="Rb6ff2627d5f149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43692a50924636" /><Relationship Type="http://schemas.openxmlformats.org/officeDocument/2006/relationships/image" Target="/ppt/media/image6.jpeg" Id="Rcbf91acffcdf4cb8" /><Relationship Type="http://schemas.openxmlformats.org/officeDocument/2006/relationships/notesSlide" Target="/ppt/notesSlides/notesSlide6.xml" Id="R06800125e62440a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c2cde4799446db" /><Relationship Type="http://schemas.openxmlformats.org/officeDocument/2006/relationships/image" Target="/ppt/media/image7.jpeg" Id="R8d4a45efc0054565" /><Relationship Type="http://schemas.openxmlformats.org/officeDocument/2006/relationships/notesSlide" Target="/ppt/notesSlides/notesSlide7.xml" Id="R3bc359a63ddd4a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4b5b7f6bc441c" /><Relationship Type="http://schemas.openxmlformats.org/officeDocument/2006/relationships/image" Target="/ppt/media/image8.jpeg" Id="Re746ba4a7560419f" /><Relationship Type="http://schemas.openxmlformats.org/officeDocument/2006/relationships/notesSlide" Target="/ppt/notesSlides/notesSlide8.xml" Id="R56980ecc8d2d46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7ad969dc144d5d" /><Relationship Type="http://schemas.openxmlformats.org/officeDocument/2006/relationships/image" Target="/ppt/media/image9.jpeg" Id="R07cef605e3b146b0" /><Relationship Type="http://schemas.openxmlformats.org/officeDocument/2006/relationships/notesSlide" Target="/ppt/notesSlides/notesSlide9.xml" Id="Re917a813d25544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39f5d80714197" /><Relationship Type="http://schemas.openxmlformats.org/officeDocument/2006/relationships/image" Target="/ppt/media/image10.jpeg" Id="R3f5068ec5572418d" /><Relationship Type="http://schemas.openxmlformats.org/officeDocument/2006/relationships/notesSlide" Target="/ppt/notesSlides/notesSlide10.xml" Id="Rd13aa75e3f8e4a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c2b58f361e4478" /><Relationship Type="http://schemas.openxmlformats.org/officeDocument/2006/relationships/image" Target="/ppt/media/image11.jpeg" Id="Rd5d3bb544f894410" /><Relationship Type="http://schemas.openxmlformats.org/officeDocument/2006/relationships/notesSlide" Target="/ppt/notesSlides/notesSlide11.xml" Id="R6f94cda1e0ea483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e86c1d3764be3" /><Relationship Type="http://schemas.openxmlformats.org/officeDocument/2006/relationships/image" Target="/ppt/media/image12.jpeg" Id="Rfb1d342ccc054096" /><Relationship Type="http://schemas.openxmlformats.org/officeDocument/2006/relationships/notesSlide" Target="/ppt/notesSlides/notesSlide12.xml" Id="R6c76e640aa854f0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7fd91036534979" /><Relationship Type="http://schemas.openxmlformats.org/officeDocument/2006/relationships/image" Target="/ppt/media/image13.jpeg" Id="R82ed080ea3074d0d" /><Relationship Type="http://schemas.openxmlformats.org/officeDocument/2006/relationships/notesSlide" Target="/ppt/notesSlides/notesSlide13.xml" Id="R7a68856071f0469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52fa35b9dd4ce3" /><Relationship Type="http://schemas.openxmlformats.org/officeDocument/2006/relationships/image" Target="/ppt/media/image14.jpeg" Id="Rbe7d7d65f8604e2e" /><Relationship Type="http://schemas.openxmlformats.org/officeDocument/2006/relationships/notesSlide" Target="/ppt/notesSlides/notesSlide14.xml" Id="Rf780ddc901044aa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15e14f9fe44b5" /><Relationship Type="http://schemas.openxmlformats.org/officeDocument/2006/relationships/image" Target="/ppt/media/image15.jpeg" Id="R9a24569e57334033" /><Relationship Type="http://schemas.openxmlformats.org/officeDocument/2006/relationships/notesSlide" Target="/ppt/notesSlides/notesSlide15.xml" Id="Rb51bd369261240a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aa62f8dd624fc3" /><Relationship Type="http://schemas.openxmlformats.org/officeDocument/2006/relationships/image" Target="/ppt/media/image16.jpeg" Id="R867b99ee9d754e26" /><Relationship Type="http://schemas.openxmlformats.org/officeDocument/2006/relationships/notesSlide" Target="/ppt/notesSlides/notesSlide16.xml" Id="R8537c8ff4c0b43f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4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A99EBA-3E73-446F-B646-CB4A6E4B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02F782-2E1B-4118-AC17-46A36B8A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0"/>
            <a:ext cx="3619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23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8AE0EE-AC63-4214-80D3-AE7D9F374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1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0C873"/>
                </a:solidFill>
                <a:latin typeface="Aptos"/>
                <a:ea typeface="Aptos"/>
                <a:cs typeface="Aptos"/>
              </a:rPr>
              <a:t>ΔΗΜΟΣΙΑ ΕΡΕΥΝΗΤΙΚΗ ΕΚΔΟΣΗ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5D666-A39C-4D44-87C0-DDCB1B43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7048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357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5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ΠΡΟΓΡΑΜΜΑ DRX — ΑΝΕΞΑΡΤΗΤΗ ΔΡΑΧΜΗ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EBA74-7BC5-4724-99A3-03EBC0F0C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657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0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0C873"/>
                </a:solidFill>
                <a:latin typeface="Aptos"/>
                <a:ea typeface="Aptos"/>
                <a:cs typeface="Aptos"/>
              </a:rPr>
              <a:t>Ελληνική Πρωτοβουλία Νομισματικής Τεχνολογίας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550C18-BC7F-4E46-9F70-4CCB0C0BC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6477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0">
                <a:solidFill>
                  <a:srgbClr val="D7E0E8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D7E0E8"/>
                </a:solidFill>
                <a:latin typeface="Aptos"/>
                <a:ea typeface="Aptos"/>
                <a:cs typeface="Aptos"/>
              </a:rPr>
              <a:t>Μελέτη σκοπιμότητας για μια σκληρή ψηφιακή και φυσική λογιστική μονάδα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368360-A696-46F9-AE84-0B8D2A7BD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647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9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dig Δραχμή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0FD73B-843A-484C-8915-604D0107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647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AEBDCA"/>
                </a:solidFill>
                <a:latin typeface="Aptos"/>
                <a:ea typeface="Aptos"/>
                <a:cs typeface="Aptos"/>
              </a:rPr>
              <a:t>Vendetta Labs · Gio (Kaspartizan)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A752B5-15F8-479E-B345-DA21EF69E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92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AEBDCA"/>
                </a:solidFill>
                <a:latin typeface="Aptos"/>
                <a:ea typeface="Aptos"/>
                <a:cs typeface="Aptos"/>
              </a:rPr>
              <a:t>Δημόσια ερευνητική έκδοση · 1 Σεπτεμβρίου 2026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726b28be5d4d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53500" y="1657350"/>
            <a:ext cx="2476500" cy="24765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B4F14-F061-4900-AC48-4810953D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6482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>
                <a:solidFill>
                  <a:srgbClr val="F0C873"/>
                </a:solidFill>
                <a:latin typeface="Aptos"/>
                <a:ea typeface="Aptos"/>
                <a:cs typeface="Aptos"/>
              </a:defRPr>
            </a:pPr>
            <a:r>
              <a:rPr sz="825" b="1">
                <a:solidFill>
                  <a:srgbClr val="F0C873"/>
                </a:solidFill>
                <a:latin typeface="Aptos"/>
                <a:ea typeface="Aptos"/>
                <a:cs typeface="Aptos"/>
              </a:rPr>
              <a:t>INDEPENDENT PUBLIC FEASIBILITY STUDY</a:t>
            </a:r>
          </a:p>
        </p:txBody>
      </p:sp>
    </p:spTree>
    <p:extLst>
      <p:ext uri="{BB962C8B-B14F-4D97-AF65-F5344CB8AC3E}">
        <p14:creationId xmlns:p14="http://schemas.microsoft.com/office/powerpoint/2010/main" val="289974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4CB7BC-ABE2-4549-9EA7-BE55391F5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D1AE89-426F-4BB8-A5FE-BC048163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ΕΝΤΟΛΗ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672953-9A9A-4A47-9E14-02FC1EE4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Ζητείται έρευνα - όχι εισαγωγή νομίσματος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C1367-4405-4AEC-BCA3-FA2123AC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15e48059534c9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D60BC-CA02-48DB-AE37-158461CC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FAB637-44E6-4A04-A7BC-964D960A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0F3E8E-A74B-45B1-A4C7-00C79C28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Φάση 0 · 12-18 μήνες · το πολύ 1,6 εκατ. ευρώ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11BC22-69B0-4783-BC67-89BEF83D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28E38B-A03B-4B50-9455-0BF6B1DF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5798EB-E6F0-4C93-AE03-11E66A19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19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22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Νομικά πορίσματα και μακροοικονομική προσομοίωση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CE4D3D-B0B1-466A-A981-4A275140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266950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347691-F04E-4E92-A2EE-61B55C093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266950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1B802F-C645-4D2C-B8E7-5FC7DEBB5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19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πρωτότυπο testnet Kaspa Toccata χωρίς αξία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305BE6-90DD-419C-8FB1-508F4A137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D88912-3C1C-48CE-B461-AD3FCABAC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F16722-0F78-4F9A-916A-F3F47251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62425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3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εργαστηριακές δοκιμές CashLot και εκτός σύνδεσης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F96BF3-B08E-4349-A464-DDE5C91B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0025"/>
            <a:ext cx="5400675" cy="157162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FBD764-5DA1-444A-B9BE-601601887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0025"/>
            <a:ext cx="66675" cy="1571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FC67C4-9C84-41F1-A53A-0DB429993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62425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αυτόματο sunset ελλείψει νέας απόφασης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420523-2ABB-4987-BD63-E4ADC77AD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Δεν ζητείται: αξία σε mainnet, τραπεζογραμμάτια με ονομαστική αξία, φορολογική αποδοχή, νόμιμο μέσο πληρωμής ή απόφαση Grexit.</a:t>
            </a:r>
          </a:p>
        </p:txBody>
      </p:sp>
    </p:spTree>
    <p:extLst>
      <p:ext uri="{BB962C8B-B14F-4D97-AF65-F5344CB8AC3E}">
        <p14:creationId xmlns:p14="http://schemas.microsoft.com/office/powerpoint/2010/main" val="3395818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E49756-514A-49B3-9346-BF909D34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5EABB7-01CB-4544-BC22-D726F9F58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ΝΟΜΙΣΜΑΤΙΚΟ ΣΥΝΤΑΓΜΑ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041C98-C86E-4F15-95DD-5EFE661A3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Μία μονάδα - τέσσερις μορφές φορέα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59E889-CB03-426D-80B7-B91586BD3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bc3beea281478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A4CEA-BF91-4E6F-ABA3-BCE2AA475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F5FBEA-7D3C-406E-BCED-D1A21805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87C995-58BF-4799-B0CD-3DC3E8683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Η ΔΡΑΧ δεν είναι CBDC ούτε stablecoin.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D85268-C8DE-4C40-84AB-CD2A1A0F5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6E1EB6-765E-4AF9-BD5C-981FF5B8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03B99F-A4B8-48D3-878D-30CE73AD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ψηφιακή αξία στον κομιστή (bearer value) σε αυτοεπιμέλεια (self-custody)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CC9332-3C77-44E4-B36A-2E789E22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56F79B-23C2-4DC3-8136-6D6581D4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80FF0-ACE1-457F-9965-215DF5A4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προχρηματοδοτημένη αξία εκτός σύνδεσης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446063-F015-47B7-9E9D-E0F52F53B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976732-BB64-48AB-9DEE-691AD3DF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8E6D66-275C-4FB0-9301-07B85688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τραπεζογραμμάτια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159282-0275-4659-B1E2-652ED0129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324100"/>
            <a:ext cx="2614613" cy="32385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66CAAE-FB23-4F0A-BF4D-6725F11E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324100"/>
            <a:ext cx="66675" cy="3238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BCDCC7-B780-4E03-A085-C132528D9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590800"/>
            <a:ext cx="2252663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κέρματα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94D210-5F7E-4187-A54A-0E20205A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728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Όλες οι μορφές μοιράζονται την ίδια νομισματική μάζα. Φυσικό χρήμα δημιουργείται μόνο έναντι ισότιμης ψηφιακής δέσμευσης.</a:t>
            </a:r>
          </a:p>
        </p:txBody>
      </p:sp>
    </p:spTree>
    <p:extLst>
      <p:ext uri="{BB962C8B-B14F-4D97-AF65-F5344CB8AC3E}">
        <p14:creationId xmlns:p14="http://schemas.microsoft.com/office/powerpoint/2010/main" val="15821538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BA61A6-6113-4C7D-99B2-37A4B3626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C4F73E-864D-40C4-983A-5188E3F6D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ΝΟΜΙΣΜΑΤΙΚΟ ΣΥΝΤΑΓΜΑ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CA1C35-95EA-4C17-8524-FA3DE9BF9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 σύνταγμα χωρά σε μία εξίσωση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D3570-DAC3-4961-9275-5385993D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6639df789b40a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143BF5-D084-4D2E-ABC2-4A9B5AE0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13B973-01CA-4999-95EA-4D96BAEEA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428B6D-BA5E-41A2-9038-8A158E21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300" b="1">
                <a:solidFill>
                  <a:srgbClr val="D9A84E"/>
                </a:solidFill>
                <a:latin typeface="Georgia"/>
                <a:ea typeface="Georgia"/>
                <a:cs typeface="Georgia"/>
              </a:defRPr>
            </a:pPr>
            <a:r>
              <a:rPr sz="3300" b="1">
                <a:solidFill>
                  <a:srgbClr val="D9A84E"/>
                </a:solidFill>
                <a:latin typeface="Georgia"/>
                <a:ea typeface="Georgia"/>
                <a:cs typeface="Georgia"/>
              </a:rPr>
              <a:t>S = D + P + O + E ≤ Mmax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D96A47-312C-4CD4-95D4-C912795C8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C80A32-3507-4C5B-9634-A553A51D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02C969-134B-4DCA-B34D-1C45EC0C0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ψηφιακά ελεύθερα κυκλοφορούντα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6742A0-5F39-431B-991E-71B938FC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C908AC-4DA4-4FF6-A544-E65838332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B3F924-F754-4484-BA80-DEDFFAD9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P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δεσμευμένα για χαρτί και μέταλλο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F2D4FD-6766-4EE4-8933-2F49BD0D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892D73-0E04-40C5-BCB3-C3B66800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A404A8-5884-4EAD-8118-45217B2D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δεσμευμένα για πληρωμή εκτός σύνδεσης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513C30-7EEA-4F36-B2E3-16F9BD82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724150"/>
            <a:ext cx="2614613" cy="27813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A98AD8-D3C3-449A-B5A2-D76CC88D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724150"/>
            <a:ext cx="66675" cy="278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A8ABC2-BC01-453F-858B-F3C79C1B3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952750"/>
            <a:ext cx="2252663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E —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575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αυστηρά καθορισμένες ειδικές καταστάσεις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AB20C5-961E-4AFF-A8BC-55DE0DA5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Οι αλλαγές μορφής δεν μεταβάλλουν το S. Καμία έκτακτη έκδοση (mint).</a:t>
            </a:r>
          </a:p>
        </p:txBody>
      </p:sp>
    </p:spTree>
    <p:extLst>
      <p:ext uri="{BB962C8B-B14F-4D97-AF65-F5344CB8AC3E}">
        <p14:creationId xmlns:p14="http://schemas.microsoft.com/office/powerpoint/2010/main" val="1796312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6D74D8-EAAD-4113-9503-089B04BB0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4276D8-61C9-4216-902E-1DF845977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ΠΡΩΤΟΚΟΛΛΟ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84A893-A37C-4647-8CAC-C63419C7C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 Kaspa Toccata ταιριάζει στο μοντέλο bearer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50B1C6-5BA4-4F41-B426-1D8E6BBAE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44dccfeb340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3D2605-4900-41CF-8376-8DCE8B5B6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82BB9F-0E77-4588-80F3-12F182B81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9ACB7-904E-4517-90CE-3568F9D2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2857500" cy="33337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6C383B-B288-4D82-9333-2F1700A3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24100"/>
            <a:ext cx="2400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3450" b="1">
                <a:solidFill>
                  <a:srgbClr val="F0C873"/>
                </a:solidFill>
                <a:latin typeface="Georgia"/>
                <a:ea typeface="Georgia"/>
                <a:cs typeface="Georgia"/>
              </a:defRPr>
            </a:pPr>
            <a:r>
              <a:rPr sz="3450" b="1">
                <a:solidFill>
                  <a:srgbClr val="F0C873"/>
                </a:solidFill>
                <a:latin typeface="Georgia"/>
                <a:ea typeface="Georgia"/>
                <a:cs typeface="Georgia"/>
              </a:rPr>
              <a:t>UTXO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26268C-8EDC-433E-9E3B-42985DED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43250"/>
            <a:ext cx="24003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LOCAL RULES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GLOBAL SETTLEMENT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62B503-E830-455A-A850-3A073B776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2400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AEBDCA"/>
                </a:solidFill>
                <a:latin typeface="Aptos"/>
                <a:ea typeface="Aptos"/>
                <a:cs typeface="Aptos"/>
              </a:rPr>
              <a:t>KASPA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AEBDCA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AEBDCA"/>
                </a:solidFill>
                <a:latin typeface="Aptos"/>
                <a:ea typeface="Aptos"/>
                <a:cs typeface="Aptos"/>
              </a:rPr>
              <a:t>TOCCATA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8E9CE4-FCFA-45E1-8FFB-01051F3AC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526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763DD2-8BE0-45CD-BF81-C4C906C3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9526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E514B2-80D3-4A12-8963-EADE0791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1050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Εγγενή covenants σε επίπεδο UTXO αντί για κεντρικό μητρώο λογαριασμών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C478ED-67EF-4441-96A6-637E6DE7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9526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3469B5-7AD7-4417-946B-32893D5CB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9526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8D4BCC-03D2-4706-8CAD-4A29EF92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1050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6549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κάθε spend επικυρώνει επιτρεπόμενους διαδόχους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5D0E10-CFE9-4BE9-85D5-0822E2D66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052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2A320A-3CF9-4D6D-AFBA-8D938A5C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7052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1F5C97-E1EA-4300-9C2A-FBD79130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8576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8392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τοπικά αναλλοίωτα split/merge/transfer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0B1CE3-DE7B-45FA-8F6A-F150F920C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705225"/>
            <a:ext cx="3848100" cy="1581150"/>
          </a:xfrm>
          <a:prstGeom xmlns:a="http://schemas.openxmlformats.org/drawingml/2006/main" prst="roundRect">
            <a:avLst>
              <a:gd name="adj" fmla="val 108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B1FD3F-2A01-4002-B0BE-8192101C3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705225"/>
            <a:ext cx="66675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505DF9-FA65-406B-BC52-2C045A477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857625"/>
            <a:ext cx="34861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παράλληλες πληρωμές χωρίς καθολικό αποθεματικό υπολοίπων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242D7B-DB0E-4E6F-BFD3-6D2B31850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Όμως: Τέλη KAS, compiler, wallets και indexers παραμένουν εξωτερικές εξαρτήσεις. Δοκιμή μετανάστευσης είναι υποχρεωτική.</a:t>
            </a:r>
          </a:p>
        </p:txBody>
      </p:sp>
    </p:spTree>
    <p:extLst>
      <p:ext uri="{BB962C8B-B14F-4D97-AF65-F5344CB8AC3E}">
        <p14:creationId xmlns:p14="http://schemas.microsoft.com/office/powerpoint/2010/main" val="10164036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AADF5B-D595-4815-BCD2-D427D29E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3111BA-7271-4543-BEF9-4415AC083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ΠΡΩΤΟΚΟΛΛΟ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FE33B7-B246-46C7-AE96-B5A3F80C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31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Ο τεχνικός πυρήνας παραμένει μικρός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9BB0E9-D3F0-445E-B707-183CDA5D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f91acffcdf4cb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5BC479-96C2-40B4-9430-D619164E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D71681-56D9-420E-9BE0-4B4ABCC3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CBC1F8-5BF4-4579-9351-148C22FE2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F353FF-FB89-4456-9972-B83AD0493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D1FE3C-3D4B-4FA1-9A77-A886122BB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Constitution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FC7894-AEAA-4121-BE63-675EF397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M0, Mmax, πρόγραμμα έκδοσης, sunset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C24469-48A2-4DF6-B1E4-63C2B0F8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F34A43-1EC3-45DF-8C84-1A95D9B8D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A74D96-FC00-42B2-A784-EA5EAC20E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Bearer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245889-DB47-473D-AA74-49C8DB20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split, merge, transfer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DF78B1-EFD7-4971-9EDE-CCB95C08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CCF714-306B-4A29-90CC-1FED8C5A6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28A528-8474-40A4-99AA-3D93940E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CashLot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C6348E-13EF-4617-8F2C-5A68A80FE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φυσική έκδοση και καταστροφή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CCB2DC-3BD9-4AD1-93ED-822D61F4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DBD890-2CF6-43EE-A84B-FE3B6479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EB6C63-A73E-40FA-AE08-008B38DB4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OfflineLock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675AA4-FBC8-4026-B426-52F2ACDE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προχρηματοδοτημένη αξία εκτός σύνδεσης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427A9B-D69C-4EE8-9FDA-63F845048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7E610A-6419-4DF1-AF50-CF66EB1F8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9EA9F1-FCEA-4AA9-9051-5C60CAB1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Recovery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20ADE5-FDDA-4163-BAAF-ACB738DB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αυστηρά περιορισμένες διαφορές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AF83124-FE8B-41D2-8692-6B7E86FD1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109728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Κανένα oracle, peg EUR, blacklist ή καθολικός διακόπτης παύσης.</a:t>
            </a:r>
          </a:p>
        </p:txBody>
      </p:sp>
    </p:spTree>
    <p:extLst>
      <p:ext uri="{BB962C8B-B14F-4D97-AF65-F5344CB8AC3E}">
        <p14:creationId xmlns:p14="http://schemas.microsoft.com/office/powerpoint/2010/main" val="64479491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AF1E8B7-EC03-4D5C-8BA5-B6A4D64B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0E8703-97F8-44ED-8E35-ACD81A0E9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ΜΕΤΡΗΤΑ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C1D39D-4DEB-4C89-BFEC-2F51B5BE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Τραπεζογραμμάτιο και token είναι η ίδια υποχρέωση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E61E1-5BC8-4788-A8DB-758C20932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4a45efc005456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0943BC-C7C6-4D8E-8931-A4F5DA7A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EF84CE-2B9D-4B51-B3ED-79A2FFA2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0E6224-9B79-4C5F-9744-B6B89717E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E7DE47-C7F9-4F97-8F6D-9406A329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ED6628-0E9C-49C8-A662-EBC59A532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277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01  Τράπεζα ή Cash Utility δεσμεύει x ΔΡΑΧ στο CashLot.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99F61D-BD1A-4E4A-A123-A0B1EFCE9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033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4F2B62-BB5E-42BE-BF59-2C678F83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321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3BD857-8264-4683-8F3F-81D35717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321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12B2D8-721F-4D9E-ABFC-58AD0ABE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276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225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02  Τυπογραφείο/νομισματοκοπείο παράγει μόνο έναντι έγκυρου warrant.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2A3A73-7F06-4F6A-B771-DFB7036B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394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58EC22-D62F-4427-9E4C-FF5F8D9E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82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471E77-38FC-4F59-A6E7-6A53105B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82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53307E-46DF-45C4-94C9-9B0CEFBEC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03  Ελεγκτής πιστοποιεί την παρτίδα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90704F-8947-48FD-B0A7-614F5321D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6370" y="2676525"/>
            <a:ext cx="1756410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η έκδοση μεταβαίνει σε «Issued».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E0483F-626B-4B44-B8BF-770B1BF21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755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09B08B-9630-4FD8-A934-BAC2A3E38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043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36F0E6-4398-4BF2-B642-46CC5928B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043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8F1D9E-AA3C-46FA-BB70-BF304F160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998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084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04  Η επιστροφή ελέγχεται, ακυρώνεται και καταστρέφεται.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9C2DA9-5EB8-4303-89A0-803F6FDB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1165" y="3143250"/>
            <a:ext cx="266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315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D9A84E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D9A84E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B089F7-8787-4D12-A86C-FB169B60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095500"/>
            <a:ext cx="2118360" cy="2762250"/>
          </a:xfrm>
          <a:prstGeom xmlns:a="http://schemas.openxmlformats.org/drawingml/2006/main" prst="roundRect">
            <a:avLst>
              <a:gd name="adj" fmla="val 8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7A3D32-83FE-4FA1-838B-5BFA046B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095500"/>
            <a:ext cx="66675" cy="2762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9099DD-7D53-471C-BE2C-94B4CC26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3590" y="2247900"/>
            <a:ext cx="175641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478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05  Μόνο τότε απελευθερώνονται ψηφιακά ακριβώς x ΔΡΑΧ.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E68878-45F8-4606-B70C-0CF2C689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Σε περίπτωση αμφιβολίας η ψηφιακή αξία παραμένει δεσμευμένη: η ρευστότητα μπορεί να μπλοκαριστεί, η νομισματική μάζα δεν μπορεί να αυξηθεί.</a:t>
            </a:r>
          </a:p>
        </p:txBody>
      </p:sp>
    </p:spTree>
    <p:extLst>
      <p:ext uri="{BB962C8B-B14F-4D97-AF65-F5344CB8AC3E}">
        <p14:creationId xmlns:p14="http://schemas.microsoft.com/office/powerpoint/2010/main" val="3890672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60E8C7-A41D-4CBD-834F-20BCC378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E1C841-9CD9-4994-890F-A0292D0BA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OFFLINE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3195D-AD49-49E8-A201-948586E52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 offline είναι περιορισμένο - όχι μαγικό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83A97-649E-45E9-A87E-148F4B6E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6ba4a7560419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EE8E0A-248F-4D7F-9EF3-B7CC25E29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C60D90-CC07-4AAF-8585-80D8CA1FD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50BDE-C910-482A-B9D1-7E383DD2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F33DFC-0BD3-49B3-8497-0467E2EA9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02898-0559-435A-B8F0-C7DAF4F2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6669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 πολύ 150 ΔΡΑΧ ανά συσκευή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227273-AD2E-436F-A206-13B8D1106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54AE2E-6074-43AB-817D-C955FE002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5663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FC2648-AD90-4446-850F-328C52B6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6757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 πολύ 50 ΔΡΑΧ ανά πληρωμή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D61D61-7FA5-4039-B466-3A4590FC8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DDDA39-D4C4-4DCC-90F3-972DBB51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7441F2-7B1C-428E-A5D5-46F8C82E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607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 πολύ τρία hops εκτός σύνδεσης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8E2965-8572-42D6-A69D-912186EF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038350"/>
            <a:ext cx="2614613" cy="2667000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4E5A78-DEC7-44BC-A317-D81DD8F8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7788" y="2038350"/>
            <a:ext cx="66675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22C1C1-95E4-49B3-87B2-5AB2ECD1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7338" y="2190750"/>
            <a:ext cx="2252663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561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συγχρονισμός το αργότερο εντός 72 ωρών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23C84B-8FA1-4CB8-903B-14B7A911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38700"/>
            <a:ext cx="10972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ο έμπορος θεωρεί την είσπραξη εκτός σύνδεσης επισφαλή έως τον διακανονισμό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A35C89-3ECB-4052-BE90-2D5907B70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72800" cy="723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Τελικότητα εκτός σύνδεσης χωρίς εμπιστοσύνη και χωρίς όρια ρητώς δεν υπόσχεται.</a:t>
            </a:r>
          </a:p>
        </p:txBody>
      </p:sp>
    </p:spTree>
    <p:extLst>
      <p:ext uri="{BB962C8B-B14F-4D97-AF65-F5344CB8AC3E}">
        <p14:creationId xmlns:p14="http://schemas.microsoft.com/office/powerpoint/2010/main" val="5095675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4C3F854-C2B7-440F-894A-6332CDC5B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420E29-842D-48FF-9456-88AAB353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ΔΙΑΚΥΒΕΡΝΗΣΗ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BDB04F-6E9B-4081-B3EE-5DAA7545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 κράτος ξεκινά - και χάνει τα κλειδιά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C48DEB-46E0-4824-B6D4-6ADF04E6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cef605e3b146b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7465A-1135-4367-AD66-7C03A295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4C587D-805B-4986-8384-E44734E98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966D9D-3DC0-4333-BB1F-7047924F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2E6A41-C4B3-4F5B-9E6C-849F5AA7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5F68A5-994C-4F12-8CE8-663486C9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03989F-D925-4658-98F8-BAA05722A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6CD742-6F7D-4C47-9D4B-1E68A967A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Ημέρα 0-90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CB7AA1-4308-423A-A98C-0D3DC5F0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testnet/διορθώσεις σφαλμάτων · 4 από 7 · 48 ώρες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84421F-689A-4C2B-9E92-A7F432D1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3A2242-A8BD-4A70-BCA4-EA43DDAD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BF946A-C204-4702-AFB7-9775D9FB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9A3ECC-0804-4362-8774-2B1478DA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6A9111-0872-4975-81F7-9281424A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Ημέρα 91-365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87C970-0B8F-4B88-B801-0B77FF8C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μόνο ασφάλεια · 5 από 9 · 14 ημέρες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8C272D-3554-4AF0-855D-C4E4773FD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AC42C4-4729-4516-BC34-4EBA17AF3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DFD324-E921-4EE6-B2B2-D178332D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78ECD5-44C6-4DA3-B7E7-6EDE74DD6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79F6EF-6AB0-4077-B6C4-A250C1D8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Μήνας 13-24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BC41C9-7CB8-445A-8770-CD236B25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παράδοση · 6 από 11 · 30 ημέρες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C9E50B-1F99-45AA-942B-3C359B38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19526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4DB0C6-4A57-4FDE-A546-3B4F5B438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1952625"/>
            <a:ext cx="533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6D0FA9-9258-4E2A-84E7-DFDDED1A3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47950"/>
            <a:ext cx="2628900" cy="2190750"/>
          </a:xfrm>
          <a:prstGeom xmlns:a="http://schemas.openxmlformats.org/drawingml/2006/main" prst="roundRect">
            <a:avLst>
              <a:gd name="adj" fmla="val 78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3968137-9BEB-45BD-9F74-DD5DAB3E2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647950"/>
            <a:ext cx="66675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BAADB26-7938-48DD-BD5D-407D87F05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800350"/>
            <a:ext cx="2266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Sunset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24CC432-6027-4A90-9B0C-ABD5EABF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228975"/>
            <a:ext cx="22669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Key Burn και δημόσια απόδειξη covenant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0AE174A-1BB5-45FA-BB09-9A53E123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97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Τα Mmax, αδυναμία δέσμευσης και κάλυψη μετρητών δεν είναι πλέον ρυθμιζόμενα μετά από αυτό.</a:t>
            </a:r>
          </a:p>
        </p:txBody>
      </p:sp>
    </p:spTree>
    <p:extLst>
      <p:ext uri="{BB962C8B-B14F-4D97-AF65-F5344CB8AC3E}">
        <p14:creationId xmlns:p14="http://schemas.microsoft.com/office/powerpoint/2010/main" val="11323157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96E7F7-237A-44CA-B578-E5364C443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853B56-5DFF-4D85-95D6-B202CFFC5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ΤΡΑΠΕΖΕΣ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CD22E2-CE91-4F3F-93C2-E4D7CAFAE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Οι τράπεζες φυλάσσουν πληρωμές - η πίστωση φέρει κίνδυνο διάρκειας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261EF6-2BFC-44F0-8B05-58ABF20A0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5068ec5572418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ED67B4-DC60-4CCF-86EF-CE2385FE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6B4B0D-7B1E-4841-B22E-AB3D55F53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33833F-7D74-482F-A97E-10DFF9B0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5E1B95-DF23-4249-9CA8-9E1D67E4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99A38E-618E-400F-B2E2-04A69301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Λογαριασμοί πληρωμών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D6B055-6972-4FC5-A012-B5F57F54A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100 % αποθεματικό σε ΔΡΑΧ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ειδικό ταμείο απρόσβλητο σε πτώχευση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δημόσια βεβαίωση αποθεματικών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99206A-F5A6-464E-AF1B-87D5EE9DF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A3BA98-5769-46A2-BA75-6C210333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F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C901CC-9525-485D-BA25-CBF9574D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Πίστωση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847351-DAA1-4BF3-9902-C0195942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από προθεσμιακές καταθέσεις, ομόλογα, ίδια κεφάλαια και αμοιβαία κεφάλαια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κανένα δικαίωμα δημιουργίας χρήματος της τράπεζας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τις ζημίες φέρει το κεφάλαιο κινδύνου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6141A1-0014-4490-A104-673582CC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Η κρίσιμη ρευστότητα πρέπει να είναι προχρηματοδοτημένη.</a:t>
            </a:r>
          </a:p>
        </p:txBody>
      </p:sp>
    </p:spTree>
    <p:extLst>
      <p:ext uri="{BB962C8B-B14F-4D97-AF65-F5344CB8AC3E}">
        <p14:creationId xmlns:p14="http://schemas.microsoft.com/office/powerpoint/2010/main" val="2861016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115CCA-B5E2-4BFE-BBF9-3869B25CB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267EE2-B8EC-4181-9A8F-60181E9F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ΠΑΓΚΟΣΜΙΑ ΟΙΚΟΝΟΜΙΑ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69E348-5E2F-449E-9982-25E1BAB2C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Η παγκόσμια οικονομική σημασία πρέπει να κερδηθεί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7FA234-DEED-49FC-BC7E-DE911FBCE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d3bb544f89441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B9B98-BC65-45AD-87F5-0736BAFA5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38E16-B056-470A-9C6C-BD62EB7E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8C571-F96F-4EE6-BD9B-70A9E27F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755059-EC44-44DE-961F-A095E6B2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23C287-0C0B-4C74-A833-CFC87EE3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Ναυτιλία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FD2344-C8D5-45D9-A8AE-AAC1ABC9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Η Ελλάδα κατείχε αρχές 2025 το 16,4 % της παγκόσμιας χωρητικότητας στόλου.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D75C05-97B7-4974-98C7-994DED9E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8859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713A57-6A0F-49BF-AC0D-7488DFF7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20ECD6-C0F6-4458-8A70-053A8527A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0383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Τουρισμός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E49D33-8ACC-4615-89EE-0F762A6C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669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Ταξιδιωτικά έσοδα 2025: 23,6268 δισ. ευρώ.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A4BB9C-DE76-4FDE-9796-B38AD0819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E73FC2-7BD0-4908-B523-A57CB29A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210AF9-8C95-4CF1-84A4-BC73DBDFF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Νησιά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B1F727-5D9A-4C2F-9C56-AFCE3531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Νάξος, Κάλυμνος και Σύρος προσφέρουν διαφορετικά προφίλ πιλότων.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E27DEE-0AA8-452E-8CF3-1393BFD56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9550"/>
            <a:ext cx="5400675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96BAC6-EAF8-48F1-B8F5-EAFCF80D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FF23D7-F9DE-466A-A719-EE35E2FF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719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Διασπορά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9D6F2A-ABC4-4B5C-9C4F-EAC67B7E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600575"/>
            <a:ext cx="5038725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ελεύθερες, ρυθμιζόμενες on-/off-ramps αντί για επίσημο γκισέ EUR.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536588-D7CB-47AF-A980-6306E034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6450"/>
            <a:ext cx="109728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BTC, ETH και χρυσός μπορούν να βρίσκονται σε ξεχωριστό ταμείο ρευστότητας - ποτέ με δικαίωμα mint ή peg.</a:t>
            </a:r>
          </a:p>
        </p:txBody>
      </p:sp>
    </p:spTree>
    <p:extLst>
      <p:ext uri="{BB962C8B-B14F-4D97-AF65-F5344CB8AC3E}">
        <p14:creationId xmlns:p14="http://schemas.microsoft.com/office/powerpoint/2010/main" val="4380947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FF1AD5-8672-4F22-8E55-8B578332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7DCD18-767F-4F0A-8521-D32620407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ΔΙΚΑΙΟ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BF4043-BA86-439F-BE14-08735ABEE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Δύο νομικές διαδρομές δεν πρέπει να συγχέονται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6FD2F-66FC-47B4-975A-C5952D3C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1d342ccc0540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0A36D6-E181-4C09-805E-BF5B2C0A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3F801-0433-41DA-9F6D-5422DB474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1651A7-11D3-4717-B81E-02857BF10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AAD8D-45A2-44F5-A422-C58C44E8B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8AED24-0B8C-439F-B30B-CFB8F407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Ευρωζώνη / Φάση 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307AF2-9964-4199-A218-2E0F043A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έρευνα και testnet χωρίς αξία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καμία υποχρέωση αποδοχής ή φορολογικής ονομασίας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πορίσματα MiCA/AML/GDPR και αυτόματο sunset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1108BC-A517-4FF0-B82B-AA003D624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5410200" cy="3333750"/>
          </a:xfrm>
          <a:prstGeom xmlns:a="http://schemas.openxmlformats.org/drawingml/2006/main" prst="roundRect">
            <a:avLst>
              <a:gd name="adj" fmla="val 5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B1B966-5481-4F47-9020-1BD0C498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000250"/>
            <a:ext cx="66675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B4F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0DF05D-0D1A-488E-AE12-E5E14C26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Πλήρης νομισματική κυριαρχία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16DF08-43F6-4063-B3FF-C8A1DE2B2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81275"/>
            <a:ext cx="504825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νομισματικός νόμος, φορολογική ονομασία και νόμιμο μέσο πληρωμής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• μετατροπή τραπεζών, μετρητών και χρεών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9248D-B879-4C26-8EE6-40346B95B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Ξεχωριστή θεμελιώδης απόφαση· καμία σύσταση εξόδου.</a:t>
            </a:r>
          </a:p>
        </p:txBody>
      </p:sp>
    </p:spTree>
    <p:extLst>
      <p:ext uri="{BB962C8B-B14F-4D97-AF65-F5344CB8AC3E}">
        <p14:creationId xmlns:p14="http://schemas.microsoft.com/office/powerpoint/2010/main" val="48968708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765BF02-C2F2-47BA-AF4E-1AA5E7EDD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BF312E-E357-4B04-97DE-7F3471DA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ΚΙΝΔΥΝΟΙ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401F14-388D-471C-B7D8-8BA5637C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Οι ισχυρότερες αντιρρήσεις παραμένουν στο μοντέλο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60F22-7B07-4E18-B333-95F645E4A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d080ea3074d0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D9E39-56EC-4FD6-9FF4-99648C147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3A2BC9-CF79-4AF3-8D29-A4DCBEDD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B42892-BACC-4206-A1ED-000BA19F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E04D0-203E-46BF-8D98-40FCEED7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220099-A2CD-4C21-BBEF-1FAC9EA8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Αποπληθωρισμός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941D87-883C-41A5-9A3A-25B4B8273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η σταθερή ποσότητα μπορεί να αυξήσει το πραγματικό βάρος χρέους.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FA0BB-BF1B-495F-A563-08B04C4F7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5D12CE-E68F-4B61-BA37-36C23E5AC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E4D949-B160-4B68-BED0-8654BF131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Πιστωτική στενότητα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85C76D-35DF-42C2-B2AB-70995EFE7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το narrow banking ακριβαίνει τη χρηματοδότηση.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2B4D53-6247-42F2-895B-E6F5B4996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5C8E5A-6E93-49F2-BB10-A9C74D038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859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95646A-2C97-4117-83BC-B30CCF6E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383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Εξάρτηση από Kaspa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31B05A-6BA3-43CD-9FB3-9E3A2C286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669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ένα ξένο δίκτυο δεν είναι πλήρης αυτάρκεια.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62DB29-F652-4D3A-9872-9A9DC166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1973C8-A7C1-4EFC-A8CB-6EABADF0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F02098-71D2-4493-88EF-F6CC7031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Απάτη μετρητών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21E1C4-0217-4151-BCE8-35D700AFA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ο φυσικός βραχίονας παραμένει θεσμικός.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D9E3FF-EB5A-4FA4-AFF6-0AD56FE6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9846C5-E7F8-499F-B5AF-E9ABE993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A27B50-5C7F-46C9-9409-F0631DD74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Double spend εκτός σύνδεσης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A81492-DF1E-4521-93EC-ADA154C0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η ζημία περιορίζεται, δεν εξαλείφεται.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34490C-4E35-45C3-BCF5-1A402C29F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19550"/>
            <a:ext cx="3543300" cy="1962150"/>
          </a:xfrm>
          <a:prstGeom xmlns:a="http://schemas.openxmlformats.org/drawingml/2006/main" prst="roundRect">
            <a:avLst>
              <a:gd name="adj" fmla="val 87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D4CD25F-BF04-4731-9567-F1FFA301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19550"/>
            <a:ext cx="66675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6DD0F6-1DB3-4112-830E-08F9C05C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171950"/>
            <a:ext cx="31813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Κρατική πίεση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2BFDE9E-2AFC-46DA-AC86-AAF7DCEB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600575"/>
            <a:ext cx="31813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η τεχνολογία αποτρέπει mint/freeze, όχι απαγορεύσεις ή αποκλεισμούς αγορών.</a:t>
            </a:r>
          </a:p>
        </p:txBody>
      </p:sp>
    </p:spTree>
    <p:extLst>
      <p:ext uri="{BB962C8B-B14F-4D97-AF65-F5344CB8AC3E}">
        <p14:creationId xmlns:p14="http://schemas.microsoft.com/office/powerpoint/2010/main" val="55050503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140D93-11EE-4A53-9A4A-BFEFFAED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99EC50-BD01-43B1-BD37-2E227DE1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ΦΑΣΗ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DD252-24DB-4901-BFD6-E92F65D61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2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Η Φάση 0 παραδίδει αποδείξεις αντί για αγοραία αξία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FC56E-221E-4711-868E-B3C6AAB4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d7d65f8604e2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9C74C2-59C4-486B-8D05-5513C7726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F1AD30-58EE-4987-B51E-12C3F570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7A0B98-6F5E-434C-A3BB-A5AC89708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F95A7C-E291-4EEA-98E5-BF53B9C9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335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0-3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1C30E9-7792-41CC-B94C-7628AA88E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19335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νομικά ζητήματα, αναλλοίωτα, περιβάλλον testnet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9A993E-D48E-4E23-AB53-A4F1FE96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ADA7D7-5902-48D6-A6E4-8878686F8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812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4-6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BA8D08-A6B9-4D9B-B492-E215F6E2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5812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PoC Constitution/Bearer και supply indexer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E233A4-7370-4563-9DDB-4CCBFC95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B6949F-F8CA-49AA-8BF3-608AFDD29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289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7-9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D9C1A1-0430-4980-A52F-7B93F2BA0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2289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CashLot, εργαστήριο offline, ενδιάμεση απόφαση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AC6A36-E1B6-4F60-86D9-E4FBE8415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9246A8-0AA7-45D9-BADA-28CB776BB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766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10-12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699826-5164-4E8D-A4C6-DDE7F143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8766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προσομοίωση επίθεσης και δοκιμή μετανάστευσης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E9ED60-4E90-4B39-9832-2706A736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EEF2F5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B3D219-0422-491D-8E9C-0DD4752D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13-15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8199A6-1C12-4538-AD54-DD0F70C0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5243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ολοκληρωμένη επίδειξη χωρίς αξία και red team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804704-B086-43BB-B243-0C73E9A58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24450"/>
            <a:ext cx="109728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3EE1DA-5C31-44DA-9CE9-6C8286096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72075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16-18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415390-DD03-4796-8375-B990512F2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172075"/>
            <a:ext cx="8801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τελικό πόρισμα: Go/No-Go/Research-Only</a:t>
            </a:r>
          </a:p>
        </p:txBody>
      </p:sp>
    </p:spTree>
    <p:extLst>
      <p:ext uri="{BB962C8B-B14F-4D97-AF65-F5344CB8AC3E}">
        <p14:creationId xmlns:p14="http://schemas.microsoft.com/office/powerpoint/2010/main" val="108422962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A5CA01-73D1-48F0-AB14-446F0E58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6D7891-442F-4B67-9559-932A32DC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ΦΑΣΗ 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AF3112-6A5E-4DB5-AE2F-D3220591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Ο προϋπολογισμός δεσμεύεται σε σκληρά κατώφλια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E10E8E-9ECD-42A7-BDEC-2648D6C5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24569e573340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1CD9AA-C911-4214-AC85-07FD39BFB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CCDC6F-B6AD-40C6-9ADD-702F08DE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0FB82E-7FE3-45D8-9572-76FE5CE2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Συνολικός διάδρομος 0,95-1,65 εκατ. ευρώ · έγκριση με ανώτατο όριο 1,6 εκατ. ευρώ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67ED03-EBDB-4977-9AC7-990DA2E9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E6B39-5ABE-4ACE-A4CD-D78D76F12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9C7961-2F17-4508-9322-30DCC507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955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Δίκαιο και μακροοικονομία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28DD6F-5061-4ED4-BC2D-EC88E0A4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2417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260-420 χιλ. ευρώ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5EEB9D-64CC-44BC-BEC6-BBA9A4C4C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4315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87BD77-19CC-4524-AD93-1B36CEF3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34315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5BFB6C-696F-49F9-AF03-E15AB535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49555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Covenant, wallet και indexer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74CC77-C34A-427B-8D50-54D23C4C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292417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340-600 χιλ. ευρώ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DFF711-80CD-4E5A-9C24-02419D117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EEA995-7C98-44FB-91E8-414B4ED2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8DB510-52AA-44B7-B5FD-5B6151631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5290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Offline και διαδικασία μετρητών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D1BC9F-0F19-436A-858F-9CE58B07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8152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170-310 χιλ. ευρώ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B184D2-1289-44B3-9934-40144D6D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00500"/>
            <a:ext cx="5400675" cy="1485900"/>
          </a:xfrm>
          <a:prstGeom xmlns:a="http://schemas.openxmlformats.org/drawingml/2006/main" prst="roundRect">
            <a:avLst>
              <a:gd name="adj" fmla="val 1153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5CA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0D88B4-120C-4E21-AEDA-3FB516825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00500"/>
            <a:ext cx="66675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65E049-B50E-4F9B-938F-23128090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152900"/>
            <a:ext cx="50387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Έλεγχοι, bug bounty και διαχείριση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915BC5A-5AF5-41FC-8DCD-D3596BA6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581525"/>
            <a:ext cx="50387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5F6B7A"/>
                </a:solidFill>
                <a:latin typeface="Aptos"/>
                <a:ea typeface="Aptos"/>
                <a:cs typeface="Aptos"/>
              </a:rPr>
              <a:t>180-320 χιλ. ευρώ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E4A0B8-1013-4537-8944-92941C72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728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20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Διακοπή: ασαφής νομική βάση, μη αποδείξιμο αναλλοίωτο Mmax, άωρη αλυσίδα εργαλείων, μη βιώσιμος κίνδυνος offline/CashLot ή παρακάμψιμο sunset.</a:t>
            </a:r>
          </a:p>
        </p:txBody>
      </p:sp>
    </p:spTree>
    <p:extLst>
      <p:ext uri="{BB962C8B-B14F-4D97-AF65-F5344CB8AC3E}">
        <p14:creationId xmlns:p14="http://schemas.microsoft.com/office/powerpoint/2010/main" val="20335603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8CDE51-CEAA-49C1-9663-D8E550CB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341AEE-6A58-4D36-ADB4-EA540915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1B4F78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B4F78"/>
                </a:solidFill>
                <a:latin typeface="Aptos"/>
                <a:ea typeface="Aptos"/>
                <a:cs typeface="Aptos"/>
              </a:rPr>
              <a:t>ΑΠΟΦΑΣΗ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26AF86-A18F-4F66-A28D-934EE0BE4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028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defRPr>
            </a:pPr>
            <a:r>
              <a:rPr sz="2550" b="1">
                <a:solidFill>
                  <a:srgbClr val="071426"/>
                </a:solidFill>
                <a:latin typeface="Aptos Display"/>
                <a:ea typeface="Aptos Display"/>
                <a:cs typeface="Aptos Display"/>
              </a:rPr>
              <a:t>Η ζητούμενη απόφαση είναι συνειδητά μικρή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366E14-3D15-49BA-A54D-665B9B4D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66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7b99ee9d754e2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58550" y="285750"/>
            <a:ext cx="495300" cy="4953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DA49FC-5D77-415F-90CD-A2A85BF7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628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52320-6371-4087-B2FB-692384156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000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9002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>
                <a:solidFill>
                  <a:srgbClr val="5F6B7A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5F6B7A"/>
                </a:solidFill>
                <a:latin typeface="Aptos"/>
                <a:ea typeface="Aptos"/>
                <a:cs typeface="Aptos"/>
              </a:rPr>
              <a:t>DRX · ΔΡΑΧ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19717-A95A-4A87-9175-EEC547BF6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92DDBC-8518-40AF-99FB-288E7708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F57D88-7F64-4D74-9F5B-4F937369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8764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2033"/>
                </a:solidFill>
                <a:latin typeface="Aptos"/>
                <a:ea typeface="Aptos"/>
                <a:cs typeface="Aptos"/>
              </a:rPr>
              <a:t>Ερευνητικό πρόγραμμα Φάσης 0 για το πολύ 18 μήνες.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051A46-7546-4D6E-90DA-03AB4E83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81713C-5980-4A4D-A973-098E9BFED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336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1153BC-68C4-4807-9F25-9ABE178D6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241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Ανώτατο όριο χρηματοδότησης 1,6 εκατ. ευρώ.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23E8E-AE89-4D4D-8DDD-78B29C6C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9ACB02-2A18-44ED-8EC0-BAF1FDE32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BA628B-E8C3-43DD-AFB9-D7203A19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1718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Μόνο testnet, προσομοίωση, νομικά πορίσματα και ανοικτό λογισμικό αναφοράς.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A00E3F-083C-498E-B6CB-1B86F4EB7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1625B6-20DA-4337-BE5D-2E1076F63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52ACA2-C149-418E-BCE3-75A7CD05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195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Ενδιάμεση απόφαση μετά από εννέα μήνες.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005413-2200-44E5-A9B7-DF244AC6F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A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F5C4B3-259E-4104-945F-FF34E2D38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071426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71426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4ABEEF-5B8B-41AC-ACF1-0350FBE3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67225"/>
            <a:ext cx="1034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142033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42033"/>
                </a:solidFill>
                <a:latin typeface="Aptos"/>
                <a:ea typeface="Aptos"/>
                <a:cs typeface="Aptos"/>
              </a:rPr>
              <a:t>Αυτόματη λήξη ελλείψει ειδικής απόφασης συνέχισης.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88E51F-2547-43A0-9911-A87CBF94E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9728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42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57150" rIns="76200" bIns="571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Επιτυχία σημαίνει αξιόπιστη κρατική απόφαση - όχι τιμή token ή κεφαλαιοποίηση αγοράς.</a:t>
            </a:r>
          </a:p>
        </p:txBody>
      </p:sp>
    </p:spTree>
    <p:extLst>
      <p:ext uri="{BB962C8B-B14F-4D97-AF65-F5344CB8AC3E}">
        <p14:creationId xmlns:p14="http://schemas.microsoft.com/office/powerpoint/2010/main" val="18852944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2026-09-01T15:56:23.4970000Z</dcterms:created>
  <dcterms:modified xsi:type="dcterms:W3CDTF">2026-09-01T15:56:23.4970000Z</dcterms:modified>
</coreProperties>
</file>