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47b8cb402e46a7" /><Relationship Type="http://schemas.openxmlformats.org/officeDocument/2006/relationships/extended-properties" Target="/docProps/app.xml" Id="R9133240006764b1d" /><Relationship Type="http://schemas.openxmlformats.org/officeDocument/2006/relationships/officeDocument" Target="/ppt/presentation.xml" Id="R6e782f0b1f6641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3506b5b9554767"/>
  </p:sldMasterIdLst>
  <p:notesMasterIdLst>
    <p:notesMasterId xmlns:r="http://schemas.openxmlformats.org/officeDocument/2006/relationships" r:id="R98833ce014fa4005"/>
  </p:notesMasterIdLst>
  <p:sldIdLst>
    <p:sldId xmlns:r="http://schemas.openxmlformats.org/officeDocument/2006/relationships" id="256" r:id="R1f329a8159db4c56"/>
    <p:sldId xmlns:r="http://schemas.openxmlformats.org/officeDocument/2006/relationships" id="257" r:id="R0200a626bda94bc1"/>
    <p:sldId xmlns:r="http://schemas.openxmlformats.org/officeDocument/2006/relationships" id="258" r:id="Rfd87fa141ce34c75"/>
    <p:sldId xmlns:r="http://schemas.openxmlformats.org/officeDocument/2006/relationships" id="259" r:id="R38ebe20af33e4557"/>
    <p:sldId xmlns:r="http://schemas.openxmlformats.org/officeDocument/2006/relationships" id="260" r:id="R2c6c34e5f1ac42f8"/>
    <p:sldId xmlns:r="http://schemas.openxmlformats.org/officeDocument/2006/relationships" id="261" r:id="R33323722e2c64210"/>
    <p:sldId xmlns:r="http://schemas.openxmlformats.org/officeDocument/2006/relationships" id="262" r:id="Ra0bd6a2945cd4b53"/>
    <p:sldId xmlns:r="http://schemas.openxmlformats.org/officeDocument/2006/relationships" id="263" r:id="R7bde1471bc164f3a"/>
    <p:sldId xmlns:r="http://schemas.openxmlformats.org/officeDocument/2006/relationships" id="264" r:id="R71bbac8a91ce42b5"/>
    <p:sldId xmlns:r="http://schemas.openxmlformats.org/officeDocument/2006/relationships" id="265" r:id="Rf294f0ad96da4c04"/>
    <p:sldId xmlns:r="http://schemas.openxmlformats.org/officeDocument/2006/relationships" id="266" r:id="R48f89f58159c457b"/>
    <p:sldId xmlns:r="http://schemas.openxmlformats.org/officeDocument/2006/relationships" id="267" r:id="R15807642a17c4ecb"/>
    <p:sldId xmlns:r="http://schemas.openxmlformats.org/officeDocument/2006/relationships" id="268" r:id="R93f65749eb84430b"/>
    <p:sldId xmlns:r="http://schemas.openxmlformats.org/officeDocument/2006/relationships" id="269" r:id="R30cb5610194a43f2"/>
    <p:sldId xmlns:r="http://schemas.openxmlformats.org/officeDocument/2006/relationships" id="270" r:id="Rddd0c6a3e3734e9c"/>
    <p:sldId xmlns:r="http://schemas.openxmlformats.org/officeDocument/2006/relationships" id="271" r:id="Rc54a0878931e42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3bdb41df1e447b" /><Relationship Type="http://schemas.openxmlformats.org/officeDocument/2006/relationships/slideMaster" Target="/ppt/slideMasters/slideMaster1.xml" Id="Rdd3506b5b9554767" /><Relationship Type="http://schemas.openxmlformats.org/officeDocument/2006/relationships/notesMaster" Target="/ppt/notesMasters/notesMaster1.xml" Id="R98833ce014fa4005" /><Relationship Type="http://schemas.openxmlformats.org/officeDocument/2006/relationships/presProps" Target="/ppt/presProps.xml" Id="Rb9787c41afcd4346" /><Relationship Type="http://schemas.openxmlformats.org/officeDocument/2006/relationships/tableStyles" Target="/ppt/tableStyles.xml" Id="R1c9c2b63900748ad" /><Relationship Type="http://schemas.openxmlformats.org/officeDocument/2006/relationships/slide" Target="/ppt/slides/slide1.xml" Id="R1f329a8159db4c56" /><Relationship Type="http://schemas.openxmlformats.org/officeDocument/2006/relationships/slide" Target="/ppt/slides/slide2.xml" Id="R0200a626bda94bc1" /><Relationship Type="http://schemas.openxmlformats.org/officeDocument/2006/relationships/slide" Target="/ppt/slides/slide3.xml" Id="Rfd87fa141ce34c75" /><Relationship Type="http://schemas.openxmlformats.org/officeDocument/2006/relationships/slide" Target="/ppt/slides/slide4.xml" Id="R38ebe20af33e4557" /><Relationship Type="http://schemas.openxmlformats.org/officeDocument/2006/relationships/slide" Target="/ppt/slides/slide5.xml" Id="R2c6c34e5f1ac42f8" /><Relationship Type="http://schemas.openxmlformats.org/officeDocument/2006/relationships/slide" Target="/ppt/slides/slide6.xml" Id="R33323722e2c64210" /><Relationship Type="http://schemas.openxmlformats.org/officeDocument/2006/relationships/slide" Target="/ppt/slides/slide7.xml" Id="Ra0bd6a2945cd4b53" /><Relationship Type="http://schemas.openxmlformats.org/officeDocument/2006/relationships/slide" Target="/ppt/slides/slide8.xml" Id="R7bde1471bc164f3a" /><Relationship Type="http://schemas.openxmlformats.org/officeDocument/2006/relationships/slide" Target="/ppt/slides/slide9.xml" Id="R71bbac8a91ce42b5" /><Relationship Type="http://schemas.openxmlformats.org/officeDocument/2006/relationships/slide" Target="/ppt/slides/slide10.xml" Id="Rf294f0ad96da4c04" /><Relationship Type="http://schemas.openxmlformats.org/officeDocument/2006/relationships/slide" Target="/ppt/slides/slide11.xml" Id="R48f89f58159c457b" /><Relationship Type="http://schemas.openxmlformats.org/officeDocument/2006/relationships/slide" Target="/ppt/slides/slide12.xml" Id="R15807642a17c4ecb" /><Relationship Type="http://schemas.openxmlformats.org/officeDocument/2006/relationships/slide" Target="/ppt/slides/slide13.xml" Id="R93f65749eb84430b" /><Relationship Type="http://schemas.openxmlformats.org/officeDocument/2006/relationships/slide" Target="/ppt/slides/slide14.xml" Id="R30cb5610194a43f2" /><Relationship Type="http://schemas.openxmlformats.org/officeDocument/2006/relationships/slide" Target="/ppt/slides/slide15.xml" Id="Rddd0c6a3e3734e9c" /><Relationship Type="http://schemas.openxmlformats.org/officeDocument/2006/relationships/slide" Target="/ppt/slides/slide16.xml" Id="Rc54a0878931e42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05da7629a240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5dde3b82d94043" /><Relationship Type="http://schemas.openxmlformats.org/officeDocument/2006/relationships/notesMaster" Target="/ppt/notesMasters/notesMaster1.xml" Id="R07c85ebe01384c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8a4b07eb2a44ca" /><Relationship Type="http://schemas.openxmlformats.org/officeDocument/2006/relationships/notesMaster" Target="/ppt/notesMasters/notesMaster1.xml" Id="R2477bf446b024f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ea5ebd75e94f90" /><Relationship Type="http://schemas.openxmlformats.org/officeDocument/2006/relationships/notesMaster" Target="/ppt/notesMasters/notesMaster1.xml" Id="Rae264900086f4e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1c6e80adcd49b3" /><Relationship Type="http://schemas.openxmlformats.org/officeDocument/2006/relationships/notesMaster" Target="/ppt/notesMasters/notesMaster1.xml" Id="Ra19689fd7e624b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0179fdc7494bed" /><Relationship Type="http://schemas.openxmlformats.org/officeDocument/2006/relationships/notesMaster" Target="/ppt/notesMasters/notesMaster1.xml" Id="R248b03205be544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eac669d6e04f6b" /><Relationship Type="http://schemas.openxmlformats.org/officeDocument/2006/relationships/notesMaster" Target="/ppt/notesMasters/notesMaster1.xml" Id="R6e78ffaf1bf544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51d304e63b446e" /><Relationship Type="http://schemas.openxmlformats.org/officeDocument/2006/relationships/notesMaster" Target="/ppt/notesMasters/notesMaster1.xml" Id="R612743352c7644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7cc2c6847240b9" /><Relationship Type="http://schemas.openxmlformats.org/officeDocument/2006/relationships/notesMaster" Target="/ppt/notesMasters/notesMaster1.xml" Id="Ref0ffdd356f54c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cb9e473a334b60" /><Relationship Type="http://schemas.openxmlformats.org/officeDocument/2006/relationships/notesMaster" Target="/ppt/notesMasters/notesMaster1.xml" Id="R35547e5a320845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4966f4b4c644c3" /><Relationship Type="http://schemas.openxmlformats.org/officeDocument/2006/relationships/notesMaster" Target="/ppt/notesMasters/notesMaster1.xml" Id="R81ace71d02e144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84bba5b2a540f0" /><Relationship Type="http://schemas.openxmlformats.org/officeDocument/2006/relationships/notesMaster" Target="/ppt/notesMasters/notesMaster1.xml" Id="R7a205708cdbc40a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9e10bb4b2ec43f3" /><Relationship Type="http://schemas.openxmlformats.org/officeDocument/2006/relationships/notesMaster" Target="/ppt/notesMasters/notesMaster1.xml" Id="Rb750c98b84894f2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1ec16f68fe042b0" /><Relationship Type="http://schemas.openxmlformats.org/officeDocument/2006/relationships/notesMaster" Target="/ppt/notesMasters/notesMaster1.xml" Id="R49263e5e00944d9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39563862ce498f" /><Relationship Type="http://schemas.openxmlformats.org/officeDocument/2006/relationships/notesMaster" Target="/ppt/notesMasters/notesMaster1.xml" Id="R836f6d051a3045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24ac026a864de9" /><Relationship Type="http://schemas.openxmlformats.org/officeDocument/2006/relationships/notesMaster" Target="/ppt/notesMasters/notesMaster1.xml" Id="R130df00ade3945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a41a3ff46344ef4" /><Relationship Type="http://schemas.openxmlformats.org/officeDocument/2006/relationships/notesMaster" Target="/ppt/notesMasters/notesMaster1.xml" Id="R4f1a9278d1c64d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chapters 0, 11 and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chapters 2, 4 and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2.2 and Annex 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https://docs.kaspa.org/toccata</a:t>
            </a:r>
          </a:p>
          <a:p xmlns:a="http://schemas.openxmlformats.org/drawingml/2006/main">
            <a:r>
              <a:t>- https://docs.kaspa.org/toccata/agent-brief</a:t>
            </a:r>
          </a:p>
          <a:p xmlns:a="http://schemas.openxmlformats.org/drawingml/2006/main">
            <a:r>
              <a:t>- https://github.com/kaspanet/silverscript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3.</a:t>
            </a:r>
          </a:p>
          <a:p xmlns:a="http://schemas.openxmlformats.org/drawingml/2006/main">
            <a:r>
              <a:t>- https://docs.kaspa.org/toccata/agent-brief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5.</a:t>
            </a:r>
          </a:p>
          <a:p xmlns:a="http://schemas.openxmlformats.org/drawingml/2006/main">
            <a:r>
              <a:t>- https://www.ecb.europa.eu/euro/digital_euro/pilot/html/ecb.faq-digital-euro-pilot.de.html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7.</a:t>
            </a:r>
          </a:p>
          <a:p xmlns:a="http://schemas.openxmlformats.org/drawingml/2006/main">
            <a:r>
              <a:t>- Methodological reference: time-expiring emergency powers from the 1kUSD project.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6.</a:t>
            </a:r>
          </a:p>
          <a:p xmlns:a="http://schemas.openxmlformats.org/drawingml/2006/main">
            <a:r>
              <a:t>- https://www.elibrary.imf.org/view/journals/007/1999/009/article-A004-en.xml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https://unctad.org/system/files/official-document/rmt2025overview_en.pdf</a:t>
            </a:r>
          </a:p>
          <a:p xmlns:a="http://schemas.openxmlformats.org/drawingml/2006/main">
            <a:r>
              <a:t>- https://www.bankofgreece.gr/en/news-and-media/press-office/news-list/news?announcement=27a32287-1c58-44e7-b900-2c92c53ffe9c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https://eur-lex.europa.eu/eli/treaty/tfeu_2012/art_128/oj/deu</a:t>
            </a:r>
          </a:p>
          <a:p xmlns:a="http://schemas.openxmlformats.org/drawingml/2006/main">
            <a:r>
              <a:t>- https://eur-lex.europa.eu/eli/reg/1998/974/oj</a:t>
            </a:r>
          </a:p>
          <a:p xmlns:a="http://schemas.openxmlformats.org/drawingml/2006/main">
            <a:r>
              <a:t>- https://eur-lex.europa.eu/eli/reg/2023/1114/oj</a:t>
            </a:r>
          </a:p>
          <a:p xmlns:a="http://schemas.openxmlformats.org/drawingml/2006/main">
            <a:r>
              <a:t>- https://www.bankofgreece.gr/en/main-tasks/supervision/regulation-eu-2023_1114-on-markets-in-crypto-assets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chapters 1.3, 6, 10 and 17.</a:t>
            </a:r>
          </a:p>
          <a:p xmlns:a="http://schemas.openxmlformats.org/drawingml/2006/main">
            <a:r>
              <a:t>- https://www.bis.org/publications/aer-2025/next-generation-monetary-financial-system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11.3.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chapters 11.1 and 11.4.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ΔΡΑΧ whitepaper, chapter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e40711032541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d805508aa844f3" /><Relationship Type="http://schemas.openxmlformats.org/officeDocument/2006/relationships/slideLayout" Target="/ppt/slideLayouts/slideLayout1.xml" Id="Rf2cf3c95c0404d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cf3c95c0404d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3fc68874a4496" /><Relationship Type="http://schemas.openxmlformats.org/officeDocument/2006/relationships/image" Target="/ppt/media/image.jpeg" Id="R621c7b6618ff4bd1" /><Relationship Type="http://schemas.openxmlformats.org/officeDocument/2006/relationships/notesSlide" Target="/ppt/notesSlides/notesSlide1.xml" Id="R4c621971ecd646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8c5201cd54da6" /><Relationship Type="http://schemas.openxmlformats.org/officeDocument/2006/relationships/image" Target="/ppt/media/image2.jpeg" Id="Rc3ed5ad1c1c34f7a" /><Relationship Type="http://schemas.openxmlformats.org/officeDocument/2006/relationships/notesSlide" Target="/ppt/notesSlides/notesSlide2.xml" Id="R716f9a8edc4e4b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a87a1e9c6496f" /><Relationship Type="http://schemas.openxmlformats.org/officeDocument/2006/relationships/image" Target="/ppt/media/image3.jpeg" Id="R61870a81422d40aa" /><Relationship Type="http://schemas.openxmlformats.org/officeDocument/2006/relationships/notesSlide" Target="/ppt/notesSlides/notesSlide3.xml" Id="R9ae60f30a5d24b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da2ada5e44908" /><Relationship Type="http://schemas.openxmlformats.org/officeDocument/2006/relationships/image" Target="/ppt/media/image4.jpeg" Id="Rd1d978fb41494e55" /><Relationship Type="http://schemas.openxmlformats.org/officeDocument/2006/relationships/notesSlide" Target="/ppt/notesSlides/notesSlide4.xml" Id="R5b700272edfe46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eeaef5592487f" /><Relationship Type="http://schemas.openxmlformats.org/officeDocument/2006/relationships/image" Target="/ppt/media/image5.jpeg" Id="R45f1fb383466405b" /><Relationship Type="http://schemas.openxmlformats.org/officeDocument/2006/relationships/notesSlide" Target="/ppt/notesSlides/notesSlide5.xml" Id="Re85c244aa3e24b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dcb60edc9444d" /><Relationship Type="http://schemas.openxmlformats.org/officeDocument/2006/relationships/image" Target="/ppt/media/image6.jpeg" Id="R119647b05bb745f8" /><Relationship Type="http://schemas.openxmlformats.org/officeDocument/2006/relationships/notesSlide" Target="/ppt/notesSlides/notesSlide6.xml" Id="R392994a3eba945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95379a92f4eb3" /><Relationship Type="http://schemas.openxmlformats.org/officeDocument/2006/relationships/image" Target="/ppt/media/image7.jpeg" Id="Rc833d4e6e3264782" /><Relationship Type="http://schemas.openxmlformats.org/officeDocument/2006/relationships/notesSlide" Target="/ppt/notesSlides/notesSlide7.xml" Id="R4a5d5214b1ba4f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6fa81c1464d6d" /><Relationship Type="http://schemas.openxmlformats.org/officeDocument/2006/relationships/image" Target="/ppt/media/image8.jpeg" Id="Rc424391e804d4ec7" /><Relationship Type="http://schemas.openxmlformats.org/officeDocument/2006/relationships/notesSlide" Target="/ppt/notesSlides/notesSlide8.xml" Id="R64457b9a869b4e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083e4c26c4059" /><Relationship Type="http://schemas.openxmlformats.org/officeDocument/2006/relationships/image" Target="/ppt/media/image9.jpeg" Id="Ree71be41ab1f401e" /><Relationship Type="http://schemas.openxmlformats.org/officeDocument/2006/relationships/notesSlide" Target="/ppt/notesSlides/notesSlide9.xml" Id="R0c692f8cbb2644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a61b04d394f43" /><Relationship Type="http://schemas.openxmlformats.org/officeDocument/2006/relationships/image" Target="/ppt/media/image10.jpeg" Id="R00325f0948db4459" /><Relationship Type="http://schemas.openxmlformats.org/officeDocument/2006/relationships/notesSlide" Target="/ppt/notesSlides/notesSlide10.xml" Id="Re7f51886567844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9612c77ef4305" /><Relationship Type="http://schemas.openxmlformats.org/officeDocument/2006/relationships/image" Target="/ppt/media/image11.jpeg" Id="R1cbeeb19f6a14542" /><Relationship Type="http://schemas.openxmlformats.org/officeDocument/2006/relationships/notesSlide" Target="/ppt/notesSlides/notesSlide11.xml" Id="R6825829ee38b43d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a992e483f4458" /><Relationship Type="http://schemas.openxmlformats.org/officeDocument/2006/relationships/image" Target="/ppt/media/image12.jpeg" Id="R16a130b4cda64e93" /><Relationship Type="http://schemas.openxmlformats.org/officeDocument/2006/relationships/notesSlide" Target="/ppt/notesSlides/notesSlide12.xml" Id="R0697266218a445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06e39315a4d36" /><Relationship Type="http://schemas.openxmlformats.org/officeDocument/2006/relationships/image" Target="/ppt/media/image13.jpeg" Id="Refc8dae250dd4060" /><Relationship Type="http://schemas.openxmlformats.org/officeDocument/2006/relationships/notesSlide" Target="/ppt/notesSlides/notesSlide13.xml" Id="R46fe413e867246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1da1bad434f0f" /><Relationship Type="http://schemas.openxmlformats.org/officeDocument/2006/relationships/image" Target="/ppt/media/image14.jpeg" Id="Re2744cc4458e4abd" /><Relationship Type="http://schemas.openxmlformats.org/officeDocument/2006/relationships/notesSlide" Target="/ppt/notesSlides/notesSlide14.xml" Id="Rf11c8417275241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88f5f20624c91" /><Relationship Type="http://schemas.openxmlformats.org/officeDocument/2006/relationships/image" Target="/ppt/media/image15.jpeg" Id="R5f189d3f118c4501" /><Relationship Type="http://schemas.openxmlformats.org/officeDocument/2006/relationships/notesSlide" Target="/ppt/notesSlides/notesSlide15.xml" Id="R9062df0b805140f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493f24daa448da" /><Relationship Type="http://schemas.openxmlformats.org/officeDocument/2006/relationships/image" Target="/ppt/media/image16.jpeg" Id="R04823da0fca94fd9" /><Relationship Type="http://schemas.openxmlformats.org/officeDocument/2006/relationships/notesSlide" Target="/ppt/notesSlides/notesSlide16.xml" Id="Rdb448533587445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C1F23-5D49-427F-9318-27BDF8E1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F63C3B-2E5F-4501-BE7A-012336688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12B3DA-7D0B-4771-8024-21686FF0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PUBLIC RESEARCH EDITION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81EAB-F9D6-4BB7-960D-0551F30A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7048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35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DRX PROGRAMME — INDEPENDENT DRACHMA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38E69-6784-403F-96CF-4B5879D0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0C873"/>
                </a:solidFill>
                <a:latin typeface="Aptos"/>
                <a:ea typeface="Aptos"/>
                <a:cs typeface="Aptos"/>
              </a:rPr>
              <a:t>Hellenic Monetary Technology Initiative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09093-815B-4553-BC99-0B0667E9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647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D7E0E8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7E0E8"/>
                </a:solidFill>
                <a:latin typeface="Aptos"/>
                <a:ea typeface="Aptos"/>
                <a:cs typeface="Aptos"/>
              </a:rPr>
              <a:t>Feasibility study for a hard digital and physical unit of account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352CC-7363-4E6F-9227-E1A17E3A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dig Δραχμή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6210B-9BBF-4428-8414-B7758A5F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Vendetta Labs · Gio (Kaspartizan)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AF2770-6690-4C99-A30F-6D4455E4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Public research version · 1 September 2026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c7b6618ff4b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0" y="1657350"/>
            <a:ext cx="2476500" cy="24765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CB1B3-473D-43C7-85EA-6AF65377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6482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INDEPENDENT PUBLIC FEASIBILITY STUDY</a:t>
            </a:r>
          </a:p>
        </p:txBody>
      </p:sp>
    </p:spTree>
    <p:extLst>
      <p:ext uri="{BB962C8B-B14F-4D97-AF65-F5344CB8AC3E}">
        <p14:creationId xmlns:p14="http://schemas.microsoft.com/office/powerpoint/2010/main" val="6284781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DDB959-7245-4590-9CA1-632BE86D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82A1B-2454-402F-B427-0FEDE43F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MANDATE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96DDAB-46CE-49FA-AB28-4A2A999A6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Research is requested - not a currency introduction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758D5-153C-4966-8071-93FE803A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d5ad1c1c34f7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74EF7-A0B8-4E5D-8B68-BBC460C8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2C248-C8CC-49F8-BB18-B0D01149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B390F-9833-458D-AF7B-2C00C5F6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 · 12-18 months · maximum EUR 1.6 million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36BE9-8D74-4CDD-804D-140F2038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6926F-DF07-44F1-93F4-394F9263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F84A2-8896-42DD-BCBE-172F83ED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Legal opinions and macroeconomic simulation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841CD-4C23-4D51-AD35-90EF29F6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86216A-C598-4BB4-B9E4-598AE083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9F4F34-38F2-4457-8DFF-A742F961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valueless Kaspa Toccata testnet prototype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D5A060-EDCA-4E41-8512-B420D9C1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CA134C-66DB-4378-96FA-DF4D99DD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E94679-2561-4B83-B239-83DAFF5B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CashLot and offline laboratory tests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7D3C89-378B-4FFF-82A4-FE20FE29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6D30FB-BEA0-4545-948D-E8C2C944A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12F1DF-6CD2-420F-A50F-12C192F5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automatic sunset absent a new resolution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EEB95-4068-479A-92F4-D34DD9AA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Not requested: mainnet value, banknotes with face value, acceptance for tax payments, legal tender or a Grexit decision.</a:t>
            </a:r>
          </a:p>
        </p:txBody>
      </p:sp>
    </p:spTree>
    <p:extLst>
      <p:ext uri="{BB962C8B-B14F-4D97-AF65-F5344CB8AC3E}">
        <p14:creationId xmlns:p14="http://schemas.microsoft.com/office/powerpoint/2010/main" val="2270945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302785-38B1-4EAF-9F9D-75D06A95C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D294F-2F9B-49DD-AF24-2349073A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MONETARY CONSTITUTION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628ED-357E-4801-81B4-AB38AB97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One unit - four carrier forms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7ED31-C14E-4E4F-B4E4-2686DA69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70a81422d40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31CCB-1B77-48C1-9C97-154ABEAD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33EEF5-8861-435E-A3FE-7F6A88A2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EFF8E6-5B8C-4295-9B4B-DE840C69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ΔΡΑΧ is neither a CBDC nor a stablecoin.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07BB1-FDD1-4249-9A22-F7681ADC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6C4E2-B062-406A-84CE-49CC53CA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47149D-1946-4703-BA8C-8016C7CE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digital bearer value in self-custody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A11E29-E3B9-4074-B904-B2431234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421E2-96B0-46FA-9B28-526EA6D1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3E503-7AA4-46DC-8248-36260F94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pre-funded offline value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9051D-E829-4531-AF93-E5172CC9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64E30-73E0-42D9-9E38-D1FE9DDC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F1C23E-F25C-4909-9583-C23A5E7A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65E371-6DC3-4BD9-AFEF-8550E791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E0DF9-5F9B-4722-9B70-A2931270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98CDD0-76ED-438E-BA64-3A72CE26B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coins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920317-3BF2-499E-B552-82ABBC9F8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All forms share the same money supply. Physical money is created only against an equal digital lock.</a:t>
            </a:r>
          </a:p>
        </p:txBody>
      </p:sp>
    </p:spTree>
    <p:extLst>
      <p:ext uri="{BB962C8B-B14F-4D97-AF65-F5344CB8AC3E}">
        <p14:creationId xmlns:p14="http://schemas.microsoft.com/office/powerpoint/2010/main" val="2548713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0CF764-FF44-4DBE-9708-0B79BEB6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E043C-C7B8-4748-A8DC-AC212C39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MONETARY CONSTITUTION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1AD7C6-731C-45AC-984F-EA00A321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The constitution fits in one equation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7A299-8A02-4AD8-B16C-06575B692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d978fb41494e5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78B784-6006-47D3-8F0A-787B8DD5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8C799-949D-41E6-9968-A4DAB2381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833435-D054-4CAC-B5B3-024C3C68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300" b="1">
                <a:solidFill>
                  <a:srgbClr val="D9A84E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D9A84E"/>
                </a:solidFill>
                <a:latin typeface="Georgia"/>
                <a:ea typeface="Georgia"/>
                <a:cs typeface="Georgia"/>
              </a:rPr>
              <a:t>S = D + P + O + E ≤ Mmax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D2A19-8614-4F52-BD5C-E9589998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B8DBE-82B8-4DF7-A7A2-7EFF0CF4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464600-FC14-4859-AEE7-C821F064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digital, freely circulating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44F6C4-E9E5-4980-86C1-56F99441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EDEEA4-FBA4-4815-B50F-6361A1F0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2A37B-D6EA-4DD3-8268-0DBCC544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locked for paper and metal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8619BC-794B-462B-8633-0977EFF9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A3F9CD-6A18-4590-9E55-1088C042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43A9CA-3ED5-4FD2-B09C-ED27475B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locked for offline payment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C53B7D-FC41-47AA-9DBE-B0101F01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43BE2-F763-44FC-A8E0-689AD49E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96261-7140-4514-B232-6CD289B7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narrowly defined special states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40809-F030-4251-97E5-A8DED3C38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Changes of form do not alter S. No emergency mint.</a:t>
            </a:r>
          </a:p>
        </p:txBody>
      </p:sp>
    </p:spTree>
    <p:extLst>
      <p:ext uri="{BB962C8B-B14F-4D97-AF65-F5344CB8AC3E}">
        <p14:creationId xmlns:p14="http://schemas.microsoft.com/office/powerpoint/2010/main" val="2961958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88C5B9-14AF-4D41-843B-74911B9B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01570-1799-4033-AE01-DDEA36179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PROTOCOL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D3892-62E9-4214-8694-E4015ECF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Kaspa Toccata fits the bearer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E3166-8B9B-4DDF-B8D2-7568727B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1fb38346640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FFBC7-F440-40E6-AB20-BA092096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651C5-F44C-4920-8591-15BBF822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EAB22B-D6DA-42E6-898C-D7C293C0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2857500" cy="3333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F7B669-3B0B-4505-A9DE-84357A1D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2410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450" b="1">
                <a:solidFill>
                  <a:srgbClr val="F0C873"/>
                </a:solidFill>
                <a:latin typeface="Georgia"/>
                <a:ea typeface="Georgia"/>
                <a:cs typeface="Georgia"/>
              </a:defRPr>
            </a:pPr>
            <a:r>
              <a:rPr sz="3450" b="1">
                <a:solidFill>
                  <a:srgbClr val="F0C873"/>
                </a:solidFill>
                <a:latin typeface="Georgia"/>
                <a:ea typeface="Georgia"/>
                <a:cs typeface="Georgia"/>
              </a:rPr>
              <a:t>UTXO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FB4EE-7F56-4619-AD9C-449C7AF4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43250"/>
            <a:ext cx="2400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RULES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GLOBAL SETTLEMENT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AD78BB-FC34-4908-9475-375E8E41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2400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KASPA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TOCCATA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AAADDF-F7DA-49AB-96E6-C4BDD82E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3F3EA-543F-41F3-A7E6-F9DC43F8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83C0E8-B082-44BA-AF5D-FB8A7BF1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UTXO-native covenants instead of a central account registry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F7EBCE-EDD0-439C-A22D-AFB8EDCA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A5399C-1E15-407C-8B91-2EC97033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955A29-B969-4CF8-A3D3-5C7E16B5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7267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every spend validates permissible successors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1363B1-169C-4F3F-8EAE-98093C9F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ADADDA-FC54-4BA8-A98F-DFD5F1F7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958504-54DB-46F5-B945-B0FF5238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3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local split/merge/transfer invariants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872580-FF70-4C5D-B639-37D2FEDC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997217-817D-4015-A6F7-D2F334C8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3499A2-08DC-425F-A85B-BF752BB4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90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parallel payments without a global balance store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F8E629-EB6F-4BC1-8867-870876F4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But: KAS fees, compiler, wallets and indexers remain external dependencies. A migration test is mandatory.</a:t>
            </a:r>
          </a:p>
        </p:txBody>
      </p:sp>
    </p:spTree>
    <p:extLst>
      <p:ext uri="{BB962C8B-B14F-4D97-AF65-F5344CB8AC3E}">
        <p14:creationId xmlns:p14="http://schemas.microsoft.com/office/powerpoint/2010/main" val="11357938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A53330D-1261-4337-852F-394193090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E086C-0909-460A-ABD4-9B6ABBFA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PROTOCOL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D6BA43-CF00-4668-BEDB-3F1C4F92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The technical core stays small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6BD872-9F0E-49B4-8F8D-DF1D3F33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647b05bb745f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A594D5-D81F-4DAE-B0E7-EA25F444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FC5D5-A25A-4416-B158-4DEFEEE6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EB40B-9529-49EE-A197-934D21D0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D5A82-BB13-4BB6-9137-EDAC32BB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B0108-298D-4982-B5C6-9E711344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Constitution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EE3BE-22BF-46EE-8FE5-773017FD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M0, Mmax, emission schedule,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3F9FB-7CCE-47C7-8D55-47BA5BE1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E9C4D-CD58-45CD-860D-EE1E6D7F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E36F5-D3A8-4D4A-9866-1782B285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Bearer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F2C95-E30A-49C3-89A5-6C36FC01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split, merge, transfer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EC082D-D0D0-4845-AFFC-33D69279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9D3EF1-5A93-417A-8BC5-4D1CCDED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7421F0-62C4-4DA9-9E9D-19247182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CashLot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EE6A0-A98D-4075-BFE8-0CF71D92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physical issuance and destruction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8C4C01-DA00-45EC-BBF4-7EB7168B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A0DA75-945A-4880-A8D5-02718990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7CAAC-A451-4998-BD96-973967BBD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OfflineLock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4CF38-1D49-4066-AC60-3AD1FDDD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pre-funded offline value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9DCFDF-5E59-43D7-970D-DEBBB4BE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10DD4C-FBCC-4545-B19F-A1E0C470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751937-E9A1-4F4C-B2C1-CB8ABC9F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Recovery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373230-65E8-4EED-B4AC-EDCF4ED4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narrowly bounded dispute cases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D40D8D-7C7B-4383-86CA-EB104D83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No oracle, EUR peg, blacklist or global pause switch.</a:t>
            </a:r>
          </a:p>
        </p:txBody>
      </p:sp>
    </p:spTree>
    <p:extLst>
      <p:ext uri="{BB962C8B-B14F-4D97-AF65-F5344CB8AC3E}">
        <p14:creationId xmlns:p14="http://schemas.microsoft.com/office/powerpoint/2010/main" val="12226875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3B9D6D-17B3-4212-8C00-AE408827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779091-96A0-4979-B205-6B4A9B2B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CASH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958AE-7FA3-4ACD-B736-D73685A5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Banknote and token are the same liability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B0C695-BACA-469B-9570-278B2585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3d4e6e326478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F8AE1-EF23-4127-B1CE-488D1CB68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66A46-36D9-417C-B123-AF74E8FC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2DDA4-FB71-4782-B3EF-5E6D4B67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EDBD8E-66C4-4C32-A779-1D105EB9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4F95A-9BD0-4943-B03D-A8010840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55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01  Bank or Cash Utility locks x ΔΡΑΧ in the CashLot.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539229-A424-4D63-BF77-D8892D22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033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9E077-9390-4031-8CEC-DC69AF58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9A01D-D103-43C3-9D71-6FCD63C4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32588-5D3D-4673-B1A9-B006ADC9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76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82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02  Printing works/mint produces only against a valid warrant.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E56EA5-A6D5-4978-B5D8-DBEFDB83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394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B1003-A52E-4B99-9365-CA95B11D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0F423-E6BA-4BAA-B5D5-3678B561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D6186-2FD8-4C30-B89F-01A7B9F3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2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03  Auditor attests the batch; issuance switches to "Issued".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DE7D5-1A90-4BF9-A67A-46A64D2C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755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8851C2-1CD1-4BED-A727-261C2C70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03DC17-5B85-417C-AAAC-A42CFB57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DF36D4-1DE4-487F-B2EE-2D6533AE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98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04  Returns are verified, invalidated and destroyed.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6F4512-A871-467C-BD2B-E57ED780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116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24ED34-9BEA-4691-9322-5D389A2B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374404-E3CC-4BB4-A617-1994E8D2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74E6C1-FC55-42E8-82B1-5444F2BC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359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05  Only then are exactly x ΔΡΑΧ released digitally.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5CC0B2-E3E2-4068-A02F-E2C70EE1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In case of doubt the digital value stays locked: liquidity can jam; the money supply cannot grow.</a:t>
            </a:r>
          </a:p>
        </p:txBody>
      </p:sp>
    </p:spTree>
    <p:extLst>
      <p:ext uri="{BB962C8B-B14F-4D97-AF65-F5344CB8AC3E}">
        <p14:creationId xmlns:p14="http://schemas.microsoft.com/office/powerpoint/2010/main" val="5408133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90C63-666F-4587-A18A-5B229998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2BF9F-0988-429A-876D-D001C19D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OFFLINE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14CC9-4FBA-4DA3-8D55-7FEB5B34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is limited - not magic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CF217C-4FEF-45F9-98C1-E32DC0C0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4391e804d4ec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37B58-B24B-42AD-8A78-FFEF24D5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244F4-06B7-49CC-BB26-061E3C48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2472C0-7D91-428E-97C9-DD60EF38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3A77C9-38DD-4413-A5EC-7CCED28AB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63B66-28AB-4E92-94D1-B218699A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74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maximum 150 ΔΡΑΧ per device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7A4AC-5F08-4460-A764-D8FF20A5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D9D1E-4698-40B6-83BF-E00F224E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33C499-E932-410D-8BE6-44443B48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55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maximum 50 ΔΡΑΧ per payment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B42E34-2928-42FC-A35A-7A72A4F2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12B478-4EE8-4C9C-B966-79F57000D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B3AE55-4448-4F07-95DA-E360360A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754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maximum three offline hops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77AFC6-0C64-43E1-B3A4-E710B75B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C49C24-47C8-41C8-8302-0C33D02C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95766-5C26-478F-98F0-725F4547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synchronisation within 72 hours at the latest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2D43A-21A6-4C21-8975-86B4FB33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merchant treats offline receipts as risk-bearing until settlement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19953B-3E16-4BFD-9663-A3DFF268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Trustless, unlimited offline finality is expressly not promised.</a:t>
            </a:r>
          </a:p>
        </p:txBody>
      </p:sp>
    </p:spTree>
    <p:extLst>
      <p:ext uri="{BB962C8B-B14F-4D97-AF65-F5344CB8AC3E}">
        <p14:creationId xmlns:p14="http://schemas.microsoft.com/office/powerpoint/2010/main" val="7158375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839797A-EB74-4FD4-BAE1-85FECBB9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9C2A0-FFDA-40F2-B2DC-9A969627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F1ACFC-0727-4085-9D8D-FE3F0078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The state starts - and loses the keys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7957E5-1597-4A0D-9972-9E3136D2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1be41ab1f401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588DC3-1A38-47CB-B487-E57BB82F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72E32-E38D-4C97-BABD-113173B6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02765-D2E0-44AA-8F10-25F33EF3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98C441-E53E-49AC-8AAA-96726942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2FF44-A48B-47BC-AE50-D8273F1E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05A669-BD15-4362-AA07-E492430D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01BE9-08BF-4739-82AF-01B8A9DB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Day 0-90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0AB092-0A11-4B22-9D42-5B59D1A2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testnet/bugfixes · 4 of 7 · 48 hours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60287C-A044-49DB-9539-F7054C66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576EB3-071D-4895-A836-CB88C8FA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07A403-1BD8-4F8C-BD25-6D282F3E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C21868-295D-43B4-9186-5A65BEF5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3122DB-6CC7-4E4A-B9EA-88F0ED79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Day 91-365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1B2ADF-5FAB-4EF2-BBF1-FDFBDE29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security only · 5 of 9 · 14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F9CE54-A829-44E5-9C8A-515EBFB8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EFC306-1089-47B8-90F4-4308E24E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E957F-52A1-4D74-BA0A-FF04FEE1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0BDAE7-1BE3-4540-B4E9-6C2A574F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B2A890-544C-4583-8C51-A1A29952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Month 13-24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79C4E5-1F4A-482D-B000-8FE19E93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handover · 6 of 11 · 30 days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4B40AE-64E8-454F-8A0F-9DEC3419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CD626E-F46C-4DCC-AF9B-02736925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70D7AD-7EF0-408A-984B-28B9FB53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1AECEB-DC9D-4959-BDEB-B9274214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5BB2E1-E2A6-4976-9E59-117018F3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Sunset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D9770B-631C-4C0D-98BE-7E79C258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key burn and public covenant proof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09E3F69-1BD3-4804-AF50-FDE87748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Mmax, unfreezeability and cash backing are no longer governable thereafter.</a:t>
            </a:r>
          </a:p>
        </p:txBody>
      </p:sp>
    </p:spTree>
    <p:extLst>
      <p:ext uri="{BB962C8B-B14F-4D97-AF65-F5344CB8AC3E}">
        <p14:creationId xmlns:p14="http://schemas.microsoft.com/office/powerpoint/2010/main" val="11797843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8E9550-69B0-4C5E-963A-0598E6F4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C3055-3B31-4251-B309-7F795BF2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BANKING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966E59-375B-4F45-B207-EA977280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Banks custody payments - credit bears maturity risk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1E406-28CF-4892-9C2A-3FBF245D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25f0948db44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46B5A-9286-43F9-9EE2-E8BC3B2C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67A51-A0C6-46E5-8891-1415D67E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5F578-23A6-47A8-9056-1E17125E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99D9A-6B95-4B4D-8E9C-C6DD38B5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B64F11-3034-4177-B0B4-1A9DA23D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Payment accounts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3FEC12-7D51-407B-B890-6C759815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100 % reserve in ΔΡΑΧ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insolvency-remote segregated assets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public reserve attestation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A62C8-ACF5-458E-8DC8-B7082509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4EF116-C585-4758-ACC9-3D60D219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BB05F-33C3-4A27-A668-925C14A8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Credit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E9EAE0-7815-4B39-8955-54F7FDBF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from time deposits, bonds, equity and funds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no money-creation right of the bank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losses borne by risk capital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A7AB0-6FBE-45F0-A9EB-EE1DDCC9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Crisis liquidity must be pre-funded.</a:t>
            </a:r>
          </a:p>
        </p:txBody>
      </p:sp>
    </p:spTree>
    <p:extLst>
      <p:ext uri="{BB962C8B-B14F-4D97-AF65-F5344CB8AC3E}">
        <p14:creationId xmlns:p14="http://schemas.microsoft.com/office/powerpoint/2010/main" val="12374144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7FD888-F7D6-4789-AA55-922BAB57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A743D-E234-476D-B1A9-6C1F25CB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GLOBAL ECONOMY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4660EB-4882-4F07-9990-DD2488FF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Global economic relevance must be earned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C06C4-081F-4EB5-A0C3-61CF88E0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eeb19f6a145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731E6-85C0-4683-8E36-2176A676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73E6D-119C-4FB9-9502-2A4D3202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7BD222-F1EB-4584-BE7A-05D74322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D45FB2-603F-4B3B-89E3-E171A19F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BC7FB-5BB4-42D5-BD83-064DD62E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Shipping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393B7-FEA7-4851-91B0-3DF4D89F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Greece held 16.4 % of global fleet capacity in early 2025.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4C5BD2-E2DD-4F5B-839B-F4CC5B67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07454E-8A10-4741-9488-93146B0C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A3057D-9F4F-4F17-BAAE-2B4CF448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Tourism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A9489-8FAA-42BE-88AC-67CE7E0B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travel receipts 2025: EUR 23.6268 billion.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5752B-15D4-44D7-A6CE-9AC6BD02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9F04E8-306B-4D50-A019-3147DA4C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9A1A28-37B7-4CA6-9F2E-DC0EC8AA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Islands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B86CD6-469B-41BC-AB69-58CCC794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Naxos, Kalymnos and Syros offer different pilot profiles.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DFF3A2-53D0-4D38-8A3D-7086629F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450B0F-E5CA-4D47-A59F-2C36403F3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031B69-7B0A-45CC-A94B-C136165D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Diaspora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2F51F9-11E9-4667-B559-129A7D75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free, regulated on/off-ramps instead of an official EUR desk.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5E3CD2-B7B6-4C6F-8779-825963A9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BTC, ETH and gold may sit in a separate liquidity fund - never with mint or peg rights.</a:t>
            </a:r>
          </a:p>
        </p:txBody>
      </p:sp>
    </p:spTree>
    <p:extLst>
      <p:ext uri="{BB962C8B-B14F-4D97-AF65-F5344CB8AC3E}">
        <p14:creationId xmlns:p14="http://schemas.microsoft.com/office/powerpoint/2010/main" val="8076094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5F65A0-7E1B-4E88-BE38-1421D037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DB3795-F1DA-41AD-B94A-134831F3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LAW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843809-9332-4E2A-8776-7C5FC194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Two legal paths must not be conflated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4B9E5-1CD7-4C14-938C-55E79B53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130b4cda64e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5F2AA-4CA2-4F96-998E-7CA534AF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CD59B-8DD0-4E0D-923C-9882F594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A13F6-9728-45E2-89DA-1CE067CB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39EDE-123B-4618-881C-1E536DF0E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2663B-EFF5-4175-804C-3D401D17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Eurozone / Phase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404D6-3F45-466A-B4BF-55E5ED2E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research and valueless testnet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no obligation of acceptance or tax denomination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MiCA/AML/GDPR opinions and automatic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B9D3E-A30E-43C3-9A66-B9C5ED25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4AD064-630F-450C-B434-99213B59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1BE04-1F58-40B3-AED3-78A7CCCAA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Full monetary sovereignty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04C7D-7D9E-444F-9790-A3CB3979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currency act, tax denomination and legal tender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banking, cash and debt conversion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CA25F-145C-452A-B9DF-A1498F7E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Separate fundamental decision; no recommendation to exit.</a:t>
            </a:r>
          </a:p>
        </p:txBody>
      </p:sp>
    </p:spTree>
    <p:extLst>
      <p:ext uri="{BB962C8B-B14F-4D97-AF65-F5344CB8AC3E}">
        <p14:creationId xmlns:p14="http://schemas.microsoft.com/office/powerpoint/2010/main" val="20315568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A6EFCF1-EF27-46CF-8D14-250D978A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1A8D1-E057-447F-B229-58CCB78A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RISKS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38F1E-2ED4-4C71-9DAC-929BAED0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The strongest objections stay in the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77FB3-CE24-475B-BF9D-821A43C4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8dae250dd40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D2D5C0-FAB1-43EA-A2B6-68C0B977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0509A8-FAEC-4AB0-A953-D921C311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89B321-9C2D-4DA0-9662-5BC89809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8175A6-DD0A-49D8-8C78-B4203C7C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5BD31A-3AD8-4979-845B-2C4A4FD8B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Deflation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006AA3-E101-412E-9908-DBAA4581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a fixed supply can increase the real debt burden.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D01081-45FD-482F-AB47-2500660F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1EF4F-388D-4C3F-B9F5-680AA594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937B8-076E-4AEE-ADB3-E3AAB8079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Credit scarcity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B9DC42-9D14-43B9-BD13-94B2DA73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narrow banking makes financing more expensive.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728785-29FB-4B22-BC64-1C2A1BFB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A6CF74-F14E-4186-B944-9F82A6EE2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90C546-4FEE-405D-9533-F6D7C3D6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Kaspa dependency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597CF-79D6-465E-AE55-79EBA07D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a third-party network is not full autarky.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77E1D6-0FB3-4FCD-9BD9-EC0BCD17B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E005FD-5097-4684-B245-9CEFC949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F21F6C-1440-4773-9E70-43B67355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 fraud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6DC65E-5EEB-4579-95E8-6405D541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the physical arm remains institutional.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51AB49-79FB-4BBD-8B04-9E255C92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8A0E9D-2E12-4496-9100-7B70BDFB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FD1D39-0DD2-4522-8703-7CE76C10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double spend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4B581F-44B6-4805-ACC3-1C3EDF27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losses are bounded, not eliminated.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1E4BDC-AE97-4AE0-B7D4-3F4822A6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466C51-90F9-4C2E-A982-A16DE645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C2AC7E-7CE5-4CCE-BEFB-DAC0A68E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State pressure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8CE4261-43C1-49F7-BAD3-E4E38E22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technology prevents mint/freeze, not bans or market blockades.</a:t>
            </a:r>
          </a:p>
        </p:txBody>
      </p:sp>
    </p:spTree>
    <p:extLst>
      <p:ext uri="{BB962C8B-B14F-4D97-AF65-F5344CB8AC3E}">
        <p14:creationId xmlns:p14="http://schemas.microsoft.com/office/powerpoint/2010/main" val="5944736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CB59ED-73C5-4C78-9BE5-E3616DF4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A9EEF-4EB2-477A-8F13-4E98D9FC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19F4A-946F-4093-A723-28F60A48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Phase 0 delivers evidence instead of market value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DF430-68B4-4C73-B99C-F54FA862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44cc4458e4ab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10356-D349-4C3B-AF80-BC8A9FDC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18663-5CB2-403E-B18C-63310A82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D2890A-7709-48D9-8E44-7D6EDD6C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FD1D2B-E451-4F2F-9A8C-A48FEEF5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335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0-3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AFCE8F-4C0A-464C-ACF7-04FCB375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335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legal questions, invariants, testnet environment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0D26AC-02CA-4850-990A-787BACC3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340B0-ADE4-4BC7-9F1E-FFFF1485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812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4-6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8A4CF-A22F-4211-BED2-1151510C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5812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Constitution/Bearer PoC and supply indexer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74F86-287A-43B7-AEC8-96CCA6EF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AEEB70-AD9C-41E4-B019-6F778F26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289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7-9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30D2BA-8D70-49B2-9AE7-6AC0FBCA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289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CashLot, offline laboratory, interim decision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D3445-13E6-4E6A-B397-11162449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8012CD-0B95-435B-A67C-E88F17FE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766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10-12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423E7-0363-4D62-9F2D-799E696D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8766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attack simulation and migration 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8A5153-607B-431C-933C-A99B31DB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3F3253-DE58-48D0-A506-1AEA618A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13-15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9F71B0-C4CC-4CE3-A88B-2AD78A1E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5243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integrated valueless demo and red team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FE9214-0CBB-416E-9B13-E78D7679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FDD70-D71A-427A-93D5-25819FF0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720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16-18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D9D43F-042D-4161-AADB-2B0E98CF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1720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final assessment: Go/No-Go/Research-Only</a:t>
            </a:r>
          </a:p>
        </p:txBody>
      </p:sp>
    </p:spTree>
    <p:extLst>
      <p:ext uri="{BB962C8B-B14F-4D97-AF65-F5344CB8AC3E}">
        <p14:creationId xmlns:p14="http://schemas.microsoft.com/office/powerpoint/2010/main" val="14874030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65F988-9B0B-492E-A05D-C1A723DC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BB432-D9F5-4F37-8B79-09CBC001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31F3E-3AF8-4275-8E30-31D3B350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Budget is bound to hard gates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CE365-D56A-49C1-B4DB-F3B08773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189d3f118c450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025FB0-A5BE-426F-AEB8-E45BBFB4F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3E0AF9-8D6F-4A04-87AB-625398E0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F21AA-E0B3-420B-BD4B-944B4069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EUR 0.95-1.65 million total corridor · authorisation capped at EUR 1.6 million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8DE805-950C-4496-A729-07EF04A7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2F01D-1984-45BB-BE44-2BB34BCC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61FB6-559C-43E7-8FCD-75DFBF6D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Law and macro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F25E5-7014-4F02-865B-A7DA1265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EUR 260-420 thousand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E9074C-C89B-4F26-A855-475E2298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D28C7-287E-4FB8-9609-560EB646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D0CE0-928E-494B-A440-F71C2736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Covenant, wallet and indexer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AB5443-EECD-4C23-9303-AA2D6DA5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EUR 340-600 thousand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15320E-4A1A-4909-8AA1-FD85C5A8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3A609B-8BF5-421E-8813-1BB2EB58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93D668-B1E1-4099-93C5-45957746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and cash process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0B2EC6-D422-427F-9B07-F77B56EB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EUR 170-310 thousand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F50CF-574C-4986-8F28-88D5B8AE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5F3DE9-6FF0-4F49-B65E-5534CA9D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29695C-0EBD-4533-A8E3-9E7A2E91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57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Reviews, bug bounty and programme management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0D5BA3-6D72-4C6E-95F2-208AB180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EUR 180-320 thousand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E5E531-9744-458E-9223-CA213E9C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Stop: unclear legal basis, Mmax invariant not provable, immature toolchain, untenable offline/CashLot risk or a circumventable sunset.</a:t>
            </a:r>
          </a:p>
        </p:txBody>
      </p:sp>
    </p:spTree>
    <p:extLst>
      <p:ext uri="{BB962C8B-B14F-4D97-AF65-F5344CB8AC3E}">
        <p14:creationId xmlns:p14="http://schemas.microsoft.com/office/powerpoint/2010/main" val="20196282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01EFFB-4FA0-4302-AD1B-35F684A50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F7327-195C-4EDD-8F8D-0F489ACC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0FD62-FFE2-4FAC-80CC-C1125B1A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The requested resolution is deliberately small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BDF067-B62D-4FB2-9EA4-FA1DB646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23da0fca94f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4FA38-873C-46E1-B2DB-B4ABA916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A221C-D3CA-4317-AA66-BC91040E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D29529-ED47-42F7-81B2-F0C9F1FE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E0E9A-A39A-4A49-8C98-14086642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20B88-029B-473E-9B0C-D63486E8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764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2033"/>
                </a:solidFill>
                <a:latin typeface="Aptos"/>
                <a:ea typeface="Aptos"/>
                <a:cs typeface="Aptos"/>
              </a:rPr>
              <a:t>Phase 0 research programme for a maximum of 18 months.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228294-F011-400F-A2C5-F43D2002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D8292-1D98-45BE-9E2E-CB0BB87E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99688B-57C8-45D5-A1E6-5738EF80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241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Funding ceiling of EUR 1.6 million.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6C6569-1C76-41CC-AA7A-A24FBC90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231E49-90FD-422D-B59B-37166F12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66F944-5D7A-4B7D-B7FE-050F404A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718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Only testnet, simulation, legal opinions and open reference software.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1DFAB0-20BF-4204-B6C5-952AABC9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EF3480-591B-4912-A8B9-2778B15F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DB55F3-86C2-4FE7-9E13-C5B7767C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95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Interim decision after nine months.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2B7C61-9ABC-4461-82F7-31994707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BE4C1C-F735-41A9-9499-785F4177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5B46A9-FED2-4EA1-969C-1015EDE5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672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Automatic termination absent a separate continuation resolution.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1BCB29-CDC5-42CA-B94B-FBBCF3B1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Success means a robust state decision - not token price or market capitalisation.</a:t>
            </a:r>
          </a:p>
        </p:txBody>
      </p:sp>
    </p:spTree>
    <p:extLst>
      <p:ext uri="{BB962C8B-B14F-4D97-AF65-F5344CB8AC3E}">
        <p14:creationId xmlns:p14="http://schemas.microsoft.com/office/powerpoint/2010/main" val="15806620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2026-09-01T15:56:02.8500000Z</dcterms:created>
  <dcterms:modified xsi:type="dcterms:W3CDTF">2026-09-01T15:56:02.8500000Z</dcterms:modified>
</coreProperties>
</file>